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0" r:id="rId1"/>
  </p:sldMasterIdLst>
  <p:notesMasterIdLst>
    <p:notesMasterId r:id="rId11"/>
  </p:notesMasterIdLst>
  <p:sldIdLst>
    <p:sldId id="279" r:id="rId2"/>
    <p:sldId id="367" r:id="rId3"/>
    <p:sldId id="376" r:id="rId4"/>
    <p:sldId id="335" r:id="rId5"/>
    <p:sldId id="341" r:id="rId6"/>
    <p:sldId id="372" r:id="rId7"/>
    <p:sldId id="339" r:id="rId8"/>
    <p:sldId id="374" r:id="rId9"/>
    <p:sldId id="264" r:id="rId10"/>
  </p:sldIdLst>
  <p:sldSz cx="9144000" cy="6858000" type="screen4x3"/>
  <p:notesSz cx="6797675" cy="9928225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CFFF"/>
    <a:srgbClr val="006DDA"/>
    <a:srgbClr val="53A9FF"/>
    <a:srgbClr val="B9DCFF"/>
    <a:srgbClr val="75BAFF"/>
    <a:srgbClr val="EDF6F7"/>
    <a:srgbClr val="EAF5F6"/>
    <a:srgbClr val="EEF7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8587" autoAdjust="0"/>
  </p:normalViewPr>
  <p:slideViewPr>
    <p:cSldViewPr>
      <p:cViewPr>
        <p:scale>
          <a:sx n="128" d="100"/>
          <a:sy n="128" d="100"/>
        </p:scale>
        <p:origin x="-72" y="4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36" y="-84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316E6D-6E4A-42B5-8233-C8E792B357FF}" type="doc">
      <dgm:prSet loTypeId="urn:microsoft.com/office/officeart/2005/8/layout/hProcess9" loCatId="process" qsTypeId="urn:microsoft.com/office/officeart/2005/8/quickstyle/3d3" qsCatId="3D" csTypeId="urn:microsoft.com/office/officeart/2005/8/colors/accent2_1" csCatId="accent2" phldr="1"/>
      <dgm:spPr/>
      <dgm:t>
        <a:bodyPr/>
        <a:lstStyle/>
        <a:p>
          <a:endParaRPr lang="bg-BG"/>
        </a:p>
      </dgm:t>
    </dgm:pt>
    <dgm:pt modelId="{4C800702-BA8C-4AFB-B8BF-96F9BF7CA108}">
      <dgm:prSet/>
      <dgm:spPr/>
      <dgm:t>
        <a:bodyPr/>
        <a:lstStyle/>
        <a:p>
          <a:pPr rtl="0"/>
          <a:r>
            <a:rPr lang="bg-BG" dirty="0" smtClean="0">
              <a:latin typeface="+mn-lt"/>
            </a:rPr>
            <a:t>Процедура </a:t>
          </a:r>
          <a:r>
            <a:rPr lang="bg-BG" b="1" dirty="0" smtClean="0">
              <a:latin typeface="+mn-lt"/>
            </a:rPr>
            <a:t>„Енергийна ефективност в периферните райони-2“</a:t>
          </a:r>
          <a:r>
            <a:rPr lang="bg-BG" dirty="0" smtClean="0">
              <a:latin typeface="+mn-lt"/>
            </a:rPr>
            <a:t> по приоритетна ос 2 „Подкрепа за енергийна ефективност в опорни центрове в периферните райони“ .</a:t>
          </a:r>
          <a:endParaRPr lang="bg-BG" dirty="0">
            <a:latin typeface="+mn-lt"/>
          </a:endParaRPr>
        </a:p>
      </dgm:t>
    </dgm:pt>
    <dgm:pt modelId="{F8F37588-566D-4EF6-A474-833A4410E5DD}" type="parTrans" cxnId="{9E277104-1D06-4242-AEBD-4406E2719A9B}">
      <dgm:prSet/>
      <dgm:spPr/>
      <dgm:t>
        <a:bodyPr/>
        <a:lstStyle/>
        <a:p>
          <a:endParaRPr lang="bg-BG"/>
        </a:p>
      </dgm:t>
    </dgm:pt>
    <dgm:pt modelId="{A7B9F082-F72E-4984-AA1C-BCE0FE9D5181}" type="sibTrans" cxnId="{9E277104-1D06-4242-AEBD-4406E2719A9B}">
      <dgm:prSet/>
      <dgm:spPr/>
      <dgm:t>
        <a:bodyPr/>
        <a:lstStyle/>
        <a:p>
          <a:endParaRPr lang="bg-BG"/>
        </a:p>
      </dgm:t>
    </dgm:pt>
    <dgm:pt modelId="{D51F6092-A81C-468A-ACD9-74D5EA9F9450}">
      <dgm:prSet/>
      <dgm:spPr/>
      <dgm:t>
        <a:bodyPr/>
        <a:lstStyle/>
        <a:p>
          <a:pPr rtl="0"/>
          <a:r>
            <a:rPr lang="bg-BG" dirty="0" smtClean="0"/>
            <a:t>Процедура </a:t>
          </a:r>
          <a:r>
            <a:rPr lang="bg-BG" b="1" dirty="0" smtClean="0"/>
            <a:t>„Подкрепа за </a:t>
          </a:r>
          <a:r>
            <a:rPr lang="bg-BG" b="1" dirty="0" err="1" smtClean="0"/>
            <a:t>деинституционализация</a:t>
          </a:r>
          <a:r>
            <a:rPr lang="bg-BG" b="1" dirty="0" smtClean="0"/>
            <a:t> на социалните услуги за възрастни и хора с увреждания“</a:t>
          </a:r>
          <a:r>
            <a:rPr lang="bg-BG" dirty="0" smtClean="0"/>
            <a:t> по Приоритетна ос 5 „Регионална социална</a:t>
          </a:r>
          <a:endParaRPr lang="bg-BG" dirty="0"/>
        </a:p>
      </dgm:t>
    </dgm:pt>
    <dgm:pt modelId="{50704ABB-8610-4774-BF3C-97DA2B6965F9}" type="parTrans" cxnId="{7BA6D334-B5E4-4731-B500-A0AE2953ED5A}">
      <dgm:prSet/>
      <dgm:spPr/>
      <dgm:t>
        <a:bodyPr/>
        <a:lstStyle/>
        <a:p>
          <a:endParaRPr lang="bg-BG"/>
        </a:p>
      </dgm:t>
    </dgm:pt>
    <dgm:pt modelId="{369701BD-4653-4F98-8E09-58866D50F675}" type="sibTrans" cxnId="{7BA6D334-B5E4-4731-B500-A0AE2953ED5A}">
      <dgm:prSet/>
      <dgm:spPr/>
      <dgm:t>
        <a:bodyPr/>
        <a:lstStyle/>
        <a:p>
          <a:endParaRPr lang="bg-BG"/>
        </a:p>
      </dgm:t>
    </dgm:pt>
    <dgm:pt modelId="{B8A30F68-A04B-49DC-B94F-5CEC9D2E59A0}">
      <dgm:prSet/>
      <dgm:spPr/>
      <dgm:t>
        <a:bodyPr/>
        <a:lstStyle/>
        <a:p>
          <a:pPr rtl="0"/>
          <a:r>
            <a:rPr lang="bg-BG" dirty="0" smtClean="0"/>
            <a:t>Процедура </a:t>
          </a:r>
          <a:r>
            <a:rPr lang="bg-BG" b="1" dirty="0" smtClean="0"/>
            <a:t>„Развитие на туристически атракции“</a:t>
          </a:r>
          <a:r>
            <a:rPr lang="bg-BG" dirty="0" smtClean="0"/>
            <a:t> по Приоритетна ос 6 „Регионален туризъм“. </a:t>
          </a:r>
          <a:endParaRPr lang="bg-BG" dirty="0"/>
        </a:p>
      </dgm:t>
    </dgm:pt>
    <dgm:pt modelId="{4ABC8EE5-6973-4CF3-8EFC-4E7ECDAB4F96}" type="parTrans" cxnId="{0F77A49E-73F1-4D81-B30A-DCD53BC4E751}">
      <dgm:prSet/>
      <dgm:spPr/>
      <dgm:t>
        <a:bodyPr/>
        <a:lstStyle/>
        <a:p>
          <a:endParaRPr lang="bg-BG"/>
        </a:p>
      </dgm:t>
    </dgm:pt>
    <dgm:pt modelId="{79EEB0DE-E924-4DE1-A0E2-135B2D84B7C8}" type="sibTrans" cxnId="{0F77A49E-73F1-4D81-B30A-DCD53BC4E751}">
      <dgm:prSet/>
      <dgm:spPr/>
      <dgm:t>
        <a:bodyPr/>
        <a:lstStyle/>
        <a:p>
          <a:endParaRPr lang="bg-BG"/>
        </a:p>
      </dgm:t>
    </dgm:pt>
    <dgm:pt modelId="{8EB8101E-F7CA-40D5-AABD-5097FFE363BF}" type="pres">
      <dgm:prSet presAssocID="{5B316E6D-6E4A-42B5-8233-C8E792B357FF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F9D58565-4B12-43FC-B54A-A7104A1F4200}" type="pres">
      <dgm:prSet presAssocID="{5B316E6D-6E4A-42B5-8233-C8E792B357FF}" presName="arrow" presStyleLbl="bgShp" presStyleIdx="0" presStyleCnt="1" custScaleX="117647"/>
      <dgm:spPr/>
      <dgm:t>
        <a:bodyPr/>
        <a:lstStyle/>
        <a:p>
          <a:endParaRPr lang="bg-BG"/>
        </a:p>
      </dgm:t>
    </dgm:pt>
    <dgm:pt modelId="{B7D14FF3-9A8C-41FF-BB09-239843C58959}" type="pres">
      <dgm:prSet presAssocID="{5B316E6D-6E4A-42B5-8233-C8E792B357FF}" presName="linearProcess" presStyleCnt="0"/>
      <dgm:spPr/>
      <dgm:t>
        <a:bodyPr/>
        <a:lstStyle/>
        <a:p>
          <a:endParaRPr lang="bg-BG"/>
        </a:p>
      </dgm:t>
    </dgm:pt>
    <dgm:pt modelId="{E8576AEB-EA7C-4A2F-96BA-BC2DE39CA9B1}" type="pres">
      <dgm:prSet presAssocID="{4C800702-BA8C-4AFB-B8BF-96F9BF7CA108}" presName="textNode" presStyleLbl="node1" presStyleIdx="0" presStyleCnt="3" custLinFactX="-4682" custLinFactNeighborX="-100000" custLinFactNeighborY="-92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238C4BAD-EC66-4123-8AC6-273E74F64699}" type="pres">
      <dgm:prSet presAssocID="{A7B9F082-F72E-4984-AA1C-BCE0FE9D5181}" presName="sibTrans" presStyleCnt="0"/>
      <dgm:spPr/>
      <dgm:t>
        <a:bodyPr/>
        <a:lstStyle/>
        <a:p>
          <a:endParaRPr lang="bg-BG"/>
        </a:p>
      </dgm:t>
    </dgm:pt>
    <dgm:pt modelId="{119EFB33-17D1-48A3-9D24-1D9B006D9426}" type="pres">
      <dgm:prSet presAssocID="{D51F6092-A81C-468A-ACD9-74D5EA9F9450}" presName="textNode" presStyleLbl="node1" presStyleIdx="1" presStyleCnt="3" custLinFactX="-1397" custLinFactNeighborX="-100000" custLinFactNeighborY="-92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E55D484B-E825-4028-B5E0-65398AE137D8}" type="pres">
      <dgm:prSet presAssocID="{369701BD-4653-4F98-8E09-58866D50F675}" presName="sibTrans" presStyleCnt="0"/>
      <dgm:spPr/>
      <dgm:t>
        <a:bodyPr/>
        <a:lstStyle/>
        <a:p>
          <a:endParaRPr lang="bg-BG"/>
        </a:p>
      </dgm:t>
    </dgm:pt>
    <dgm:pt modelId="{C3C9D970-0B6B-4C6C-BDCC-A07CF39FC122}" type="pres">
      <dgm:prSet presAssocID="{B8A30F68-A04B-49DC-B94F-5CEC9D2E59A0}" presName="textNode" presStyleLbl="node1" presStyleIdx="2" presStyleCnt="3" custLinFactX="-248" custLinFactNeighborX="-100000" custLinFactNeighborY="-92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0F77A49E-73F1-4D81-B30A-DCD53BC4E751}" srcId="{5B316E6D-6E4A-42B5-8233-C8E792B357FF}" destId="{B8A30F68-A04B-49DC-B94F-5CEC9D2E59A0}" srcOrd="2" destOrd="0" parTransId="{4ABC8EE5-6973-4CF3-8EFC-4E7ECDAB4F96}" sibTransId="{79EEB0DE-E924-4DE1-A0E2-135B2D84B7C8}"/>
    <dgm:cxn modelId="{9E277104-1D06-4242-AEBD-4406E2719A9B}" srcId="{5B316E6D-6E4A-42B5-8233-C8E792B357FF}" destId="{4C800702-BA8C-4AFB-B8BF-96F9BF7CA108}" srcOrd="0" destOrd="0" parTransId="{F8F37588-566D-4EF6-A474-833A4410E5DD}" sibTransId="{A7B9F082-F72E-4984-AA1C-BCE0FE9D5181}"/>
    <dgm:cxn modelId="{F1239202-152B-4AE9-B0A7-AFE1329AB071}" type="presOf" srcId="{5B316E6D-6E4A-42B5-8233-C8E792B357FF}" destId="{8EB8101E-F7CA-40D5-AABD-5097FFE363BF}" srcOrd="0" destOrd="0" presId="urn:microsoft.com/office/officeart/2005/8/layout/hProcess9"/>
    <dgm:cxn modelId="{7BA6D334-B5E4-4731-B500-A0AE2953ED5A}" srcId="{5B316E6D-6E4A-42B5-8233-C8E792B357FF}" destId="{D51F6092-A81C-468A-ACD9-74D5EA9F9450}" srcOrd="1" destOrd="0" parTransId="{50704ABB-8610-4774-BF3C-97DA2B6965F9}" sibTransId="{369701BD-4653-4F98-8E09-58866D50F675}"/>
    <dgm:cxn modelId="{1A09F572-CDD4-4B64-9AFE-92B93C80694C}" type="presOf" srcId="{D51F6092-A81C-468A-ACD9-74D5EA9F9450}" destId="{119EFB33-17D1-48A3-9D24-1D9B006D9426}" srcOrd="0" destOrd="0" presId="urn:microsoft.com/office/officeart/2005/8/layout/hProcess9"/>
    <dgm:cxn modelId="{8B12E99A-88F9-43D5-8F8B-85D4EDF782F0}" type="presOf" srcId="{B8A30F68-A04B-49DC-B94F-5CEC9D2E59A0}" destId="{C3C9D970-0B6B-4C6C-BDCC-A07CF39FC122}" srcOrd="0" destOrd="0" presId="urn:microsoft.com/office/officeart/2005/8/layout/hProcess9"/>
    <dgm:cxn modelId="{0FCAACE4-D52A-4008-995C-612956C0C744}" type="presOf" srcId="{4C800702-BA8C-4AFB-B8BF-96F9BF7CA108}" destId="{E8576AEB-EA7C-4A2F-96BA-BC2DE39CA9B1}" srcOrd="0" destOrd="0" presId="urn:microsoft.com/office/officeart/2005/8/layout/hProcess9"/>
    <dgm:cxn modelId="{474F8D2B-2B00-4B85-86C8-0EBF02EAC782}" type="presParOf" srcId="{8EB8101E-F7CA-40D5-AABD-5097FFE363BF}" destId="{F9D58565-4B12-43FC-B54A-A7104A1F4200}" srcOrd="0" destOrd="0" presId="urn:microsoft.com/office/officeart/2005/8/layout/hProcess9"/>
    <dgm:cxn modelId="{E8750FD4-A0DA-4C6B-941C-BBFF80BB15E6}" type="presParOf" srcId="{8EB8101E-F7CA-40D5-AABD-5097FFE363BF}" destId="{B7D14FF3-9A8C-41FF-BB09-239843C58959}" srcOrd="1" destOrd="0" presId="urn:microsoft.com/office/officeart/2005/8/layout/hProcess9"/>
    <dgm:cxn modelId="{4C072EA9-35EC-4A91-8B91-1B7660999DCA}" type="presParOf" srcId="{B7D14FF3-9A8C-41FF-BB09-239843C58959}" destId="{E8576AEB-EA7C-4A2F-96BA-BC2DE39CA9B1}" srcOrd="0" destOrd="0" presId="urn:microsoft.com/office/officeart/2005/8/layout/hProcess9"/>
    <dgm:cxn modelId="{AC5096FB-7205-4DEC-81CA-745403FA4B5F}" type="presParOf" srcId="{B7D14FF3-9A8C-41FF-BB09-239843C58959}" destId="{238C4BAD-EC66-4123-8AC6-273E74F64699}" srcOrd="1" destOrd="0" presId="urn:microsoft.com/office/officeart/2005/8/layout/hProcess9"/>
    <dgm:cxn modelId="{BBD3FBCD-6E1D-40C5-AB80-8CBB7E4AFF8D}" type="presParOf" srcId="{B7D14FF3-9A8C-41FF-BB09-239843C58959}" destId="{119EFB33-17D1-48A3-9D24-1D9B006D9426}" srcOrd="2" destOrd="0" presId="urn:microsoft.com/office/officeart/2005/8/layout/hProcess9"/>
    <dgm:cxn modelId="{E2A9F99E-940F-44CB-8530-5F2229C5768B}" type="presParOf" srcId="{B7D14FF3-9A8C-41FF-BB09-239843C58959}" destId="{E55D484B-E825-4028-B5E0-65398AE137D8}" srcOrd="3" destOrd="0" presId="urn:microsoft.com/office/officeart/2005/8/layout/hProcess9"/>
    <dgm:cxn modelId="{672A8410-E77E-480F-B3B5-F917EADAFFA0}" type="presParOf" srcId="{B7D14FF3-9A8C-41FF-BB09-239843C58959}" destId="{C3C9D970-0B6B-4C6C-BDCC-A07CF39FC122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6E5BE1B-B90E-4B4F-A288-EECA6B53C806}" type="doc">
      <dgm:prSet loTypeId="urn:microsoft.com/office/officeart/2009/3/layout/RandomtoResultProcess" loCatId="process" qsTypeId="urn:microsoft.com/office/officeart/2005/8/quickstyle/simple3" qsCatId="simple" csTypeId="urn:microsoft.com/office/officeart/2005/8/colors/accent2_4" csCatId="accent2" phldr="1"/>
      <dgm:spPr/>
      <dgm:t>
        <a:bodyPr/>
        <a:lstStyle/>
        <a:p>
          <a:endParaRPr lang="bg-BG"/>
        </a:p>
      </dgm:t>
    </dgm:pt>
    <dgm:pt modelId="{A6A21E26-4879-415B-BE9F-27F3BAE7ED19}">
      <dgm:prSet custT="1"/>
      <dgm:spPr/>
      <dgm:t>
        <a:bodyPr/>
        <a:lstStyle/>
        <a:p>
          <a:pPr rtl="0"/>
          <a:r>
            <a:rPr lang="bg-BG" sz="1000" dirty="0" smtClean="0">
              <a:latin typeface="Arial" panose="020B0604020202020204" pitchFamily="34" charset="0"/>
              <a:cs typeface="Arial" panose="020B0604020202020204" pitchFamily="34" charset="0"/>
            </a:rPr>
            <a:t>Процедурата ще се реализира като процедура на подбор на проектни предложения съгласно чл.2, ал.1 от ПМС №162/05.07.2016 г., в съответствие с чл.25, ал.1, т.1 от ЗУСЕСИФ.</a:t>
          </a:r>
          <a:endParaRPr lang="bg-BG" sz="1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005465F-405F-4CA3-8995-4A49D2C210D9}" type="parTrans" cxnId="{535DE419-CAE9-472B-93A0-B433FBF0FB9A}">
      <dgm:prSet/>
      <dgm:spPr/>
      <dgm:t>
        <a:bodyPr/>
        <a:lstStyle/>
        <a:p>
          <a:endParaRPr lang="bg-BG"/>
        </a:p>
      </dgm:t>
    </dgm:pt>
    <dgm:pt modelId="{3A868C21-9995-434D-9686-6FE9F8E365EF}" type="sibTrans" cxnId="{535DE419-CAE9-472B-93A0-B433FBF0FB9A}">
      <dgm:prSet/>
      <dgm:spPr/>
      <dgm:t>
        <a:bodyPr/>
        <a:lstStyle/>
        <a:p>
          <a:endParaRPr lang="bg-BG"/>
        </a:p>
      </dgm:t>
    </dgm:pt>
    <dgm:pt modelId="{9D9EA728-D7D0-4154-A966-1ACCB81601CC}">
      <dgm:prSet custT="1"/>
      <dgm:spPr/>
      <dgm:t>
        <a:bodyPr/>
        <a:lstStyle/>
        <a:p>
          <a:pPr rtl="0"/>
          <a:r>
            <a:rPr lang="bg-BG" sz="1000" dirty="0" smtClean="0">
              <a:latin typeface="Arial" panose="020B0604020202020204" pitchFamily="34" charset="0"/>
              <a:cs typeface="Arial" panose="020B0604020202020204" pitchFamily="34" charset="0"/>
            </a:rPr>
            <a:t>Допустими кандидати са 28 града опорни центрове от 4-то ниво на националната </a:t>
          </a:r>
          <a:r>
            <a:rPr lang="bg-BG" sz="1000" noProof="0" dirty="0" err="1" smtClean="0">
              <a:latin typeface="Arial" panose="020B0604020202020204" pitchFamily="34" charset="0"/>
              <a:cs typeface="Arial" panose="020B0604020202020204" pitchFamily="34" charset="0"/>
            </a:rPr>
            <a:t>полицентрична</a:t>
          </a:r>
          <a:r>
            <a:rPr lang="bg-BG" sz="1000" dirty="0" smtClean="0">
              <a:latin typeface="Arial" panose="020B0604020202020204" pitchFamily="34" charset="0"/>
              <a:cs typeface="Arial" panose="020B0604020202020204" pitchFamily="34" charset="0"/>
            </a:rPr>
            <a:t> система. </a:t>
          </a:r>
          <a:endParaRPr lang="bg-BG" sz="1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A1E5627-164B-47F0-8802-85C7BA813069}" type="parTrans" cxnId="{C8365F0F-BE59-44AB-9412-3BCA4CA89156}">
      <dgm:prSet/>
      <dgm:spPr/>
      <dgm:t>
        <a:bodyPr/>
        <a:lstStyle/>
        <a:p>
          <a:endParaRPr lang="bg-BG"/>
        </a:p>
      </dgm:t>
    </dgm:pt>
    <dgm:pt modelId="{1780DA4C-BB41-4CFC-ACA9-9C176C7FA94B}" type="sibTrans" cxnId="{C8365F0F-BE59-44AB-9412-3BCA4CA89156}">
      <dgm:prSet/>
      <dgm:spPr/>
      <dgm:t>
        <a:bodyPr/>
        <a:lstStyle/>
        <a:p>
          <a:endParaRPr lang="bg-BG"/>
        </a:p>
      </dgm:t>
    </dgm:pt>
    <dgm:pt modelId="{D4C28769-5645-434F-AA43-54EA5B167DA2}">
      <dgm:prSet/>
      <dgm:spPr/>
      <dgm:t>
        <a:bodyPr/>
        <a:lstStyle/>
        <a:p>
          <a:pPr rtl="0"/>
          <a:r>
            <a:rPr lang="bg-BG" dirty="0" smtClean="0">
              <a:latin typeface="Arial" panose="020B0604020202020204" pitchFamily="34" charset="0"/>
              <a:cs typeface="Arial" panose="020B0604020202020204" pitchFamily="34" charset="0"/>
            </a:rPr>
            <a:t>Общ индикативен бюджет на процедурата 11,5 млн. лв. </a:t>
          </a:r>
          <a:endParaRPr lang="bg-BG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5AF3706-BC2E-47EC-85C1-55DB725AD5EB}" type="parTrans" cxnId="{B46DC40C-D2DE-46BF-B849-65CC62BCC4C7}">
      <dgm:prSet/>
      <dgm:spPr/>
      <dgm:t>
        <a:bodyPr/>
        <a:lstStyle/>
        <a:p>
          <a:endParaRPr lang="bg-BG"/>
        </a:p>
      </dgm:t>
    </dgm:pt>
    <dgm:pt modelId="{243B5C0F-BC79-4B9E-95F3-FB0D4F0AF5D7}" type="sibTrans" cxnId="{B46DC40C-D2DE-46BF-B849-65CC62BCC4C7}">
      <dgm:prSet/>
      <dgm:spPr/>
      <dgm:t>
        <a:bodyPr/>
        <a:lstStyle/>
        <a:p>
          <a:endParaRPr lang="bg-BG"/>
        </a:p>
      </dgm:t>
    </dgm:pt>
    <dgm:pt modelId="{4160224C-BCCC-4665-B9B5-092324A81C55}">
      <dgm:prSet/>
      <dgm:spPr/>
      <dgm:t>
        <a:bodyPr/>
        <a:lstStyle/>
        <a:p>
          <a:pPr rtl="0"/>
          <a:r>
            <a:rPr lang="bg-BG" dirty="0" smtClean="0">
              <a:latin typeface="Arial" panose="020B0604020202020204" pitchFamily="34" charset="0"/>
              <a:cs typeface="Arial" panose="020B0604020202020204" pitchFamily="34" charset="0"/>
            </a:rPr>
            <a:t>Краен срок за кандидатстване по процедурата – до 4 месеца от датата на обявяване.</a:t>
          </a:r>
          <a:endParaRPr lang="bg-BG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781DB1E-AE31-43FF-85C1-8155DAA9201B}" type="parTrans" cxnId="{6CD51C38-2B04-4CDE-8830-A75251E74D9E}">
      <dgm:prSet/>
      <dgm:spPr/>
      <dgm:t>
        <a:bodyPr/>
        <a:lstStyle/>
        <a:p>
          <a:endParaRPr lang="bg-BG"/>
        </a:p>
      </dgm:t>
    </dgm:pt>
    <dgm:pt modelId="{2F3EA30A-F518-4ED5-A47E-EB5225890D04}" type="sibTrans" cxnId="{6CD51C38-2B04-4CDE-8830-A75251E74D9E}">
      <dgm:prSet/>
      <dgm:spPr/>
      <dgm:t>
        <a:bodyPr/>
        <a:lstStyle/>
        <a:p>
          <a:endParaRPr lang="bg-BG"/>
        </a:p>
      </dgm:t>
    </dgm:pt>
    <dgm:pt modelId="{22B7FD17-75A8-424D-AF8A-2E22BB257D60}" type="pres">
      <dgm:prSet presAssocID="{66E5BE1B-B90E-4B4F-A288-EECA6B53C806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bg-BG"/>
        </a:p>
      </dgm:t>
    </dgm:pt>
    <dgm:pt modelId="{F9C91D77-2A44-454E-B586-51B233F45FC6}" type="pres">
      <dgm:prSet presAssocID="{9D9EA728-D7D0-4154-A966-1ACCB81601CC}" presName="chaos" presStyleCnt="0"/>
      <dgm:spPr/>
      <dgm:t>
        <a:bodyPr/>
        <a:lstStyle/>
        <a:p>
          <a:endParaRPr lang="bg-BG"/>
        </a:p>
      </dgm:t>
    </dgm:pt>
    <dgm:pt modelId="{8CE606E9-A11B-4E58-A28E-D64BFF7FC582}" type="pres">
      <dgm:prSet presAssocID="{9D9EA728-D7D0-4154-A966-1ACCB81601CC}" presName="parTx1" presStyleLbl="revTx" presStyleIdx="0" presStyleCnt="3"/>
      <dgm:spPr/>
      <dgm:t>
        <a:bodyPr/>
        <a:lstStyle/>
        <a:p>
          <a:endParaRPr lang="bg-BG"/>
        </a:p>
      </dgm:t>
    </dgm:pt>
    <dgm:pt modelId="{B1D06F0E-366D-4147-81C4-2FEEEBB0B624}" type="pres">
      <dgm:prSet presAssocID="{9D9EA728-D7D0-4154-A966-1ACCB81601CC}" presName="c1" presStyleLbl="node1" presStyleIdx="0" presStyleCnt="19" custLinFactNeighborX="-85320" custLinFactNeighborY="-5815"/>
      <dgm:spPr/>
      <dgm:t>
        <a:bodyPr/>
        <a:lstStyle/>
        <a:p>
          <a:endParaRPr lang="bg-BG"/>
        </a:p>
      </dgm:t>
    </dgm:pt>
    <dgm:pt modelId="{C3856614-51DA-401C-8E90-971ADE7BDAF5}" type="pres">
      <dgm:prSet presAssocID="{9D9EA728-D7D0-4154-A966-1ACCB81601CC}" presName="c2" presStyleLbl="node1" presStyleIdx="1" presStyleCnt="19" custLinFactNeighborX="-15811" custLinFactNeighborY="2933"/>
      <dgm:spPr/>
      <dgm:t>
        <a:bodyPr/>
        <a:lstStyle/>
        <a:p>
          <a:endParaRPr lang="bg-BG"/>
        </a:p>
      </dgm:t>
    </dgm:pt>
    <dgm:pt modelId="{E5763C05-BF8A-4CFF-B1E2-60D8E3E39441}" type="pres">
      <dgm:prSet presAssocID="{9D9EA728-D7D0-4154-A966-1ACCB81601CC}" presName="c3" presStyleLbl="node1" presStyleIdx="2" presStyleCnt="19" custLinFactNeighborX="-33084" custLinFactNeighborY="-47596"/>
      <dgm:spPr/>
      <dgm:t>
        <a:bodyPr/>
        <a:lstStyle/>
        <a:p>
          <a:endParaRPr lang="bg-BG"/>
        </a:p>
      </dgm:t>
    </dgm:pt>
    <dgm:pt modelId="{96F79F95-5067-430F-BCC0-BA26AF0F854F}" type="pres">
      <dgm:prSet presAssocID="{9D9EA728-D7D0-4154-A966-1ACCB81601CC}" presName="c4" presStyleLbl="node1" presStyleIdx="3" presStyleCnt="19" custLinFactNeighborX="-47910" custLinFactNeighborY="-8080"/>
      <dgm:spPr/>
      <dgm:t>
        <a:bodyPr/>
        <a:lstStyle/>
        <a:p>
          <a:endParaRPr lang="bg-BG"/>
        </a:p>
      </dgm:t>
    </dgm:pt>
    <dgm:pt modelId="{0E5B5ABE-5281-4B68-AAAF-4F0AD81D7717}" type="pres">
      <dgm:prSet presAssocID="{9D9EA728-D7D0-4154-A966-1ACCB81601CC}" presName="c5" presStyleLbl="node1" presStyleIdx="4" presStyleCnt="19" custLinFactNeighborX="6999" custLinFactNeighborY="-59387"/>
      <dgm:spPr/>
      <dgm:t>
        <a:bodyPr/>
        <a:lstStyle/>
        <a:p>
          <a:endParaRPr lang="bg-BG"/>
        </a:p>
      </dgm:t>
    </dgm:pt>
    <dgm:pt modelId="{54E3D61D-E3EC-4174-8B48-EFEF2AE0AB1A}" type="pres">
      <dgm:prSet presAssocID="{9D9EA728-D7D0-4154-A966-1ACCB81601CC}" presName="c6" presStyleLbl="node1" presStyleIdx="5" presStyleCnt="19"/>
      <dgm:spPr/>
      <dgm:t>
        <a:bodyPr/>
        <a:lstStyle/>
        <a:p>
          <a:endParaRPr lang="bg-BG"/>
        </a:p>
      </dgm:t>
    </dgm:pt>
    <dgm:pt modelId="{E317F844-E745-4F82-ABB7-620FEEF2AE4D}" type="pres">
      <dgm:prSet presAssocID="{9D9EA728-D7D0-4154-A966-1ACCB81601CC}" presName="c7" presStyleLbl="node1" presStyleIdx="6" presStyleCnt="19"/>
      <dgm:spPr/>
      <dgm:t>
        <a:bodyPr/>
        <a:lstStyle/>
        <a:p>
          <a:endParaRPr lang="bg-BG"/>
        </a:p>
      </dgm:t>
    </dgm:pt>
    <dgm:pt modelId="{D99187EF-98F6-4FC4-B00C-33A890D7AF01}" type="pres">
      <dgm:prSet presAssocID="{9D9EA728-D7D0-4154-A966-1ACCB81601CC}" presName="c8" presStyleLbl="node1" presStyleIdx="7" presStyleCnt="19" custLinFactNeighborX="14886" custLinFactNeighborY="-59469"/>
      <dgm:spPr/>
      <dgm:t>
        <a:bodyPr/>
        <a:lstStyle/>
        <a:p>
          <a:endParaRPr lang="bg-BG"/>
        </a:p>
      </dgm:t>
    </dgm:pt>
    <dgm:pt modelId="{0E3D971F-4C82-4EAB-91C9-9395C1E8A2F8}" type="pres">
      <dgm:prSet presAssocID="{9D9EA728-D7D0-4154-A966-1ACCB81601CC}" presName="c9" presStyleLbl="node1" presStyleIdx="8" presStyleCnt="19" custLinFactNeighborX="91845" custLinFactNeighborY="-52509"/>
      <dgm:spPr/>
      <dgm:t>
        <a:bodyPr/>
        <a:lstStyle/>
        <a:p>
          <a:endParaRPr lang="bg-BG"/>
        </a:p>
      </dgm:t>
    </dgm:pt>
    <dgm:pt modelId="{8206C2EA-9CD0-43D1-8DD6-558EC58EE013}" type="pres">
      <dgm:prSet presAssocID="{9D9EA728-D7D0-4154-A966-1ACCB81601CC}" presName="c10" presStyleLbl="node1" presStyleIdx="9" presStyleCnt="19" custLinFactNeighborX="-2468" custLinFactNeighborY="-31277"/>
      <dgm:spPr/>
      <dgm:t>
        <a:bodyPr/>
        <a:lstStyle/>
        <a:p>
          <a:endParaRPr lang="bg-BG"/>
        </a:p>
      </dgm:t>
    </dgm:pt>
    <dgm:pt modelId="{9EE8DF27-066A-45FE-88DE-ED960B281C7D}" type="pres">
      <dgm:prSet presAssocID="{9D9EA728-D7D0-4154-A966-1ACCB81601CC}" presName="c11" presStyleLbl="node1" presStyleIdx="10" presStyleCnt="19" custLinFactX="92674" custLinFactY="92368" custLinFactNeighborX="100000" custLinFactNeighborY="100000"/>
      <dgm:spPr/>
      <dgm:t>
        <a:bodyPr/>
        <a:lstStyle/>
        <a:p>
          <a:endParaRPr lang="bg-BG"/>
        </a:p>
      </dgm:t>
    </dgm:pt>
    <dgm:pt modelId="{63C45F4D-E8DE-41F7-80F6-CDAC5A09F76B}" type="pres">
      <dgm:prSet presAssocID="{9D9EA728-D7D0-4154-A966-1ACCB81601CC}" presName="c12" presStyleLbl="node1" presStyleIdx="11" presStyleCnt="19" custLinFactNeighborX="-63291" custLinFactNeighborY="76377"/>
      <dgm:spPr/>
      <dgm:t>
        <a:bodyPr/>
        <a:lstStyle/>
        <a:p>
          <a:endParaRPr lang="bg-BG"/>
        </a:p>
      </dgm:t>
    </dgm:pt>
    <dgm:pt modelId="{D5F18465-006B-49F1-9A99-2E46D97EACBC}" type="pres">
      <dgm:prSet presAssocID="{9D9EA728-D7D0-4154-A966-1ACCB81601CC}" presName="c13" presStyleLbl="node1" presStyleIdx="12" presStyleCnt="19" custLinFactNeighborX="-580" custLinFactNeighborY="26983"/>
      <dgm:spPr/>
      <dgm:t>
        <a:bodyPr/>
        <a:lstStyle/>
        <a:p>
          <a:endParaRPr lang="bg-BG"/>
        </a:p>
      </dgm:t>
    </dgm:pt>
    <dgm:pt modelId="{98E478F3-B7C0-420F-9B9D-858DBC9364F4}" type="pres">
      <dgm:prSet presAssocID="{9D9EA728-D7D0-4154-A966-1ACCB81601CC}" presName="c14" presStyleLbl="node1" presStyleIdx="13" presStyleCnt="19" custLinFactY="-3702" custLinFactNeighborX="-54405" custLinFactNeighborY="-100000"/>
      <dgm:spPr/>
      <dgm:t>
        <a:bodyPr/>
        <a:lstStyle/>
        <a:p>
          <a:endParaRPr lang="bg-BG"/>
        </a:p>
      </dgm:t>
    </dgm:pt>
    <dgm:pt modelId="{1387D558-91A4-42D6-9E5C-F1898A3F5AE6}" type="pres">
      <dgm:prSet presAssocID="{9D9EA728-D7D0-4154-A966-1ACCB81601CC}" presName="c15" presStyleLbl="node1" presStyleIdx="14" presStyleCnt="19" custLinFactNeighborX="9997" custLinFactNeighborY="39247"/>
      <dgm:spPr/>
      <dgm:t>
        <a:bodyPr/>
        <a:lstStyle/>
        <a:p>
          <a:endParaRPr lang="bg-BG"/>
        </a:p>
      </dgm:t>
    </dgm:pt>
    <dgm:pt modelId="{39D339FE-39C2-4904-BB3C-DDE2F1CC9E07}" type="pres">
      <dgm:prSet presAssocID="{9D9EA728-D7D0-4154-A966-1ACCB81601CC}" presName="c16" presStyleLbl="node1" presStyleIdx="15" presStyleCnt="19" custLinFactNeighborX="57620" custLinFactNeighborY="-18247"/>
      <dgm:spPr/>
      <dgm:t>
        <a:bodyPr/>
        <a:lstStyle/>
        <a:p>
          <a:endParaRPr lang="bg-BG"/>
        </a:p>
      </dgm:t>
    </dgm:pt>
    <dgm:pt modelId="{6930F988-6045-47EF-96A5-82BA3D55BA70}" type="pres">
      <dgm:prSet presAssocID="{9D9EA728-D7D0-4154-A966-1ACCB81601CC}" presName="c17" presStyleLbl="node1" presStyleIdx="16" presStyleCnt="19"/>
      <dgm:spPr/>
      <dgm:t>
        <a:bodyPr/>
        <a:lstStyle/>
        <a:p>
          <a:endParaRPr lang="bg-BG"/>
        </a:p>
      </dgm:t>
    </dgm:pt>
    <dgm:pt modelId="{AE3C235E-7C82-4007-80BB-51092F812DAC}" type="pres">
      <dgm:prSet presAssocID="{9D9EA728-D7D0-4154-A966-1ACCB81601CC}" presName="c18" presStyleLbl="node1" presStyleIdx="17" presStyleCnt="19"/>
      <dgm:spPr/>
      <dgm:t>
        <a:bodyPr/>
        <a:lstStyle/>
        <a:p>
          <a:endParaRPr lang="bg-BG"/>
        </a:p>
      </dgm:t>
    </dgm:pt>
    <dgm:pt modelId="{5EA0A31F-EFAB-486B-88F1-14FCB6665F82}" type="pres">
      <dgm:prSet presAssocID="{1780DA4C-BB41-4CFC-ACA9-9C176C7FA94B}" presName="chevronComposite1" presStyleCnt="0"/>
      <dgm:spPr/>
      <dgm:t>
        <a:bodyPr/>
        <a:lstStyle/>
        <a:p>
          <a:endParaRPr lang="bg-BG"/>
        </a:p>
      </dgm:t>
    </dgm:pt>
    <dgm:pt modelId="{84036430-5A35-441D-9DA9-0120BACD4FF4}" type="pres">
      <dgm:prSet presAssocID="{1780DA4C-BB41-4CFC-ACA9-9C176C7FA94B}" presName="chevron1" presStyleLbl="sibTrans2D1" presStyleIdx="0" presStyleCnt="3"/>
      <dgm:spPr/>
      <dgm:t>
        <a:bodyPr/>
        <a:lstStyle/>
        <a:p>
          <a:endParaRPr lang="bg-BG"/>
        </a:p>
      </dgm:t>
    </dgm:pt>
    <dgm:pt modelId="{389691F4-9FAE-4774-8D77-D906EAFA1375}" type="pres">
      <dgm:prSet presAssocID="{1780DA4C-BB41-4CFC-ACA9-9C176C7FA94B}" presName="spChevron1" presStyleCnt="0"/>
      <dgm:spPr/>
      <dgm:t>
        <a:bodyPr/>
        <a:lstStyle/>
        <a:p>
          <a:endParaRPr lang="bg-BG"/>
        </a:p>
      </dgm:t>
    </dgm:pt>
    <dgm:pt modelId="{6E0CC545-E366-4265-8C88-02C627D1C761}" type="pres">
      <dgm:prSet presAssocID="{A6A21E26-4879-415B-BE9F-27F3BAE7ED19}" presName="middle" presStyleCnt="0"/>
      <dgm:spPr/>
      <dgm:t>
        <a:bodyPr/>
        <a:lstStyle/>
        <a:p>
          <a:endParaRPr lang="bg-BG"/>
        </a:p>
      </dgm:t>
    </dgm:pt>
    <dgm:pt modelId="{102354FD-F314-4122-9D56-401B01885398}" type="pres">
      <dgm:prSet presAssocID="{A6A21E26-4879-415B-BE9F-27F3BAE7ED19}" presName="parTxMid" presStyleLbl="revTx" presStyleIdx="1" presStyleCnt="3" custScaleX="85042"/>
      <dgm:spPr/>
      <dgm:t>
        <a:bodyPr/>
        <a:lstStyle/>
        <a:p>
          <a:endParaRPr lang="bg-BG"/>
        </a:p>
      </dgm:t>
    </dgm:pt>
    <dgm:pt modelId="{A77A9A38-E621-48A7-AFE4-09AA2BB2B32A}" type="pres">
      <dgm:prSet presAssocID="{A6A21E26-4879-415B-BE9F-27F3BAE7ED19}" presName="spMid" presStyleCnt="0"/>
      <dgm:spPr/>
      <dgm:t>
        <a:bodyPr/>
        <a:lstStyle/>
        <a:p>
          <a:endParaRPr lang="bg-BG"/>
        </a:p>
      </dgm:t>
    </dgm:pt>
    <dgm:pt modelId="{42DE8DE0-4C83-4A90-8965-AF522D48328D}" type="pres">
      <dgm:prSet presAssocID="{3A868C21-9995-434D-9686-6FE9F8E365EF}" presName="chevronComposite1" presStyleCnt="0"/>
      <dgm:spPr/>
      <dgm:t>
        <a:bodyPr/>
        <a:lstStyle/>
        <a:p>
          <a:endParaRPr lang="bg-BG"/>
        </a:p>
      </dgm:t>
    </dgm:pt>
    <dgm:pt modelId="{6EC9D2CA-215F-46E0-A82A-39A96DA1B03E}" type="pres">
      <dgm:prSet presAssocID="{3A868C21-9995-434D-9686-6FE9F8E365EF}" presName="chevron1" presStyleLbl="sibTrans2D1" presStyleIdx="1" presStyleCnt="3"/>
      <dgm:spPr/>
      <dgm:t>
        <a:bodyPr/>
        <a:lstStyle/>
        <a:p>
          <a:endParaRPr lang="bg-BG"/>
        </a:p>
      </dgm:t>
    </dgm:pt>
    <dgm:pt modelId="{8F3EC44A-AC9E-4F17-9B1D-EA4D7E59CABF}" type="pres">
      <dgm:prSet presAssocID="{3A868C21-9995-434D-9686-6FE9F8E365EF}" presName="spChevron1" presStyleCnt="0"/>
      <dgm:spPr/>
      <dgm:t>
        <a:bodyPr/>
        <a:lstStyle/>
        <a:p>
          <a:endParaRPr lang="bg-BG"/>
        </a:p>
      </dgm:t>
    </dgm:pt>
    <dgm:pt modelId="{D3DD7734-D3DB-4383-913D-007D052C3AC1}" type="pres">
      <dgm:prSet presAssocID="{D4C28769-5645-434F-AA43-54EA5B167DA2}" presName="middle" presStyleCnt="0"/>
      <dgm:spPr/>
      <dgm:t>
        <a:bodyPr/>
        <a:lstStyle/>
        <a:p>
          <a:endParaRPr lang="bg-BG"/>
        </a:p>
      </dgm:t>
    </dgm:pt>
    <dgm:pt modelId="{D25BE807-310A-4538-AF2D-01D14344FB7F}" type="pres">
      <dgm:prSet presAssocID="{D4C28769-5645-434F-AA43-54EA5B167DA2}" presName="parTxMid" presStyleLbl="revTx" presStyleIdx="2" presStyleCnt="3" custScaleX="90501"/>
      <dgm:spPr/>
      <dgm:t>
        <a:bodyPr/>
        <a:lstStyle/>
        <a:p>
          <a:endParaRPr lang="bg-BG"/>
        </a:p>
      </dgm:t>
    </dgm:pt>
    <dgm:pt modelId="{3B5DFADA-8F82-4819-AD7E-78F7821302D4}" type="pres">
      <dgm:prSet presAssocID="{D4C28769-5645-434F-AA43-54EA5B167DA2}" presName="spMid" presStyleCnt="0"/>
      <dgm:spPr/>
      <dgm:t>
        <a:bodyPr/>
        <a:lstStyle/>
        <a:p>
          <a:endParaRPr lang="bg-BG"/>
        </a:p>
      </dgm:t>
    </dgm:pt>
    <dgm:pt modelId="{0A96FB34-CDCE-43C3-A32E-A88A0A73A526}" type="pres">
      <dgm:prSet presAssocID="{243B5C0F-BC79-4B9E-95F3-FB0D4F0AF5D7}" presName="chevronComposite1" presStyleCnt="0"/>
      <dgm:spPr/>
      <dgm:t>
        <a:bodyPr/>
        <a:lstStyle/>
        <a:p>
          <a:endParaRPr lang="bg-BG"/>
        </a:p>
      </dgm:t>
    </dgm:pt>
    <dgm:pt modelId="{CD72D15C-0B80-41DE-925A-AB415626001A}" type="pres">
      <dgm:prSet presAssocID="{243B5C0F-BC79-4B9E-95F3-FB0D4F0AF5D7}" presName="chevron1" presStyleLbl="sibTrans2D1" presStyleIdx="2" presStyleCnt="3"/>
      <dgm:spPr/>
      <dgm:t>
        <a:bodyPr/>
        <a:lstStyle/>
        <a:p>
          <a:endParaRPr lang="bg-BG"/>
        </a:p>
      </dgm:t>
    </dgm:pt>
    <dgm:pt modelId="{27913F6C-F16B-42BC-8E98-3AF6E5A37518}" type="pres">
      <dgm:prSet presAssocID="{243B5C0F-BC79-4B9E-95F3-FB0D4F0AF5D7}" presName="spChevron1" presStyleCnt="0"/>
      <dgm:spPr/>
      <dgm:t>
        <a:bodyPr/>
        <a:lstStyle/>
        <a:p>
          <a:endParaRPr lang="bg-BG"/>
        </a:p>
      </dgm:t>
    </dgm:pt>
    <dgm:pt modelId="{426C136F-A208-421F-922D-395459FFEFC1}" type="pres">
      <dgm:prSet presAssocID="{4160224C-BCCC-4665-B9B5-092324A81C55}" presName="last" presStyleCnt="0"/>
      <dgm:spPr/>
      <dgm:t>
        <a:bodyPr/>
        <a:lstStyle/>
        <a:p>
          <a:endParaRPr lang="bg-BG"/>
        </a:p>
      </dgm:t>
    </dgm:pt>
    <dgm:pt modelId="{BBF77A9D-97C1-4177-ACCE-C0466808A764}" type="pres">
      <dgm:prSet presAssocID="{4160224C-BCCC-4665-B9B5-092324A81C55}" presName="circleTx" presStyleLbl="node1" presStyleIdx="18" presStyleCnt="19"/>
      <dgm:spPr/>
      <dgm:t>
        <a:bodyPr/>
        <a:lstStyle/>
        <a:p>
          <a:endParaRPr lang="bg-BG"/>
        </a:p>
      </dgm:t>
    </dgm:pt>
    <dgm:pt modelId="{5708019C-351E-4CE1-94F2-D39CA360762C}" type="pres">
      <dgm:prSet presAssocID="{4160224C-BCCC-4665-B9B5-092324A81C55}" presName="spN" presStyleCnt="0"/>
      <dgm:spPr/>
      <dgm:t>
        <a:bodyPr/>
        <a:lstStyle/>
        <a:p>
          <a:endParaRPr lang="bg-BG"/>
        </a:p>
      </dgm:t>
    </dgm:pt>
  </dgm:ptLst>
  <dgm:cxnLst>
    <dgm:cxn modelId="{F6C0E7E0-DF9A-4FCD-A677-0751F1380D37}" type="presOf" srcId="{9D9EA728-D7D0-4154-A966-1ACCB81601CC}" destId="{8CE606E9-A11B-4E58-A28E-D64BFF7FC582}" srcOrd="0" destOrd="0" presId="urn:microsoft.com/office/officeart/2009/3/layout/RandomtoResultProcess"/>
    <dgm:cxn modelId="{D5D81017-203A-4DAB-A841-CD5F4AC5A68B}" type="presOf" srcId="{D4C28769-5645-434F-AA43-54EA5B167DA2}" destId="{D25BE807-310A-4538-AF2D-01D14344FB7F}" srcOrd="0" destOrd="0" presId="urn:microsoft.com/office/officeart/2009/3/layout/RandomtoResultProcess"/>
    <dgm:cxn modelId="{535DE419-CAE9-472B-93A0-B433FBF0FB9A}" srcId="{66E5BE1B-B90E-4B4F-A288-EECA6B53C806}" destId="{A6A21E26-4879-415B-BE9F-27F3BAE7ED19}" srcOrd="1" destOrd="0" parTransId="{2005465F-405F-4CA3-8995-4A49D2C210D9}" sibTransId="{3A868C21-9995-434D-9686-6FE9F8E365EF}"/>
    <dgm:cxn modelId="{D74D7EE4-43E5-443C-AFC7-1794C314B493}" type="presOf" srcId="{A6A21E26-4879-415B-BE9F-27F3BAE7ED19}" destId="{102354FD-F314-4122-9D56-401B01885398}" srcOrd="0" destOrd="0" presId="urn:microsoft.com/office/officeart/2009/3/layout/RandomtoResultProcess"/>
    <dgm:cxn modelId="{C8365F0F-BE59-44AB-9412-3BCA4CA89156}" srcId="{66E5BE1B-B90E-4B4F-A288-EECA6B53C806}" destId="{9D9EA728-D7D0-4154-A966-1ACCB81601CC}" srcOrd="0" destOrd="0" parTransId="{CA1E5627-164B-47F0-8802-85C7BA813069}" sibTransId="{1780DA4C-BB41-4CFC-ACA9-9C176C7FA94B}"/>
    <dgm:cxn modelId="{B46DC40C-D2DE-46BF-B849-65CC62BCC4C7}" srcId="{66E5BE1B-B90E-4B4F-A288-EECA6B53C806}" destId="{D4C28769-5645-434F-AA43-54EA5B167DA2}" srcOrd="2" destOrd="0" parTransId="{85AF3706-BC2E-47EC-85C1-55DB725AD5EB}" sibTransId="{243B5C0F-BC79-4B9E-95F3-FB0D4F0AF5D7}"/>
    <dgm:cxn modelId="{DAF2BE53-9DE4-432C-8FB5-108B40068592}" type="presOf" srcId="{4160224C-BCCC-4665-B9B5-092324A81C55}" destId="{BBF77A9D-97C1-4177-ACCE-C0466808A764}" srcOrd="0" destOrd="0" presId="urn:microsoft.com/office/officeart/2009/3/layout/RandomtoResultProcess"/>
    <dgm:cxn modelId="{29548321-1D7A-4DB3-A3F9-4DE67E7D8689}" type="presOf" srcId="{66E5BE1B-B90E-4B4F-A288-EECA6B53C806}" destId="{22B7FD17-75A8-424D-AF8A-2E22BB257D60}" srcOrd="0" destOrd="0" presId="urn:microsoft.com/office/officeart/2009/3/layout/RandomtoResultProcess"/>
    <dgm:cxn modelId="{6CD51C38-2B04-4CDE-8830-A75251E74D9E}" srcId="{66E5BE1B-B90E-4B4F-A288-EECA6B53C806}" destId="{4160224C-BCCC-4665-B9B5-092324A81C55}" srcOrd="3" destOrd="0" parTransId="{3781DB1E-AE31-43FF-85C1-8155DAA9201B}" sibTransId="{2F3EA30A-F518-4ED5-A47E-EB5225890D04}"/>
    <dgm:cxn modelId="{E1250050-0A24-470B-B02B-196EFDDEE319}" type="presParOf" srcId="{22B7FD17-75A8-424D-AF8A-2E22BB257D60}" destId="{F9C91D77-2A44-454E-B586-51B233F45FC6}" srcOrd="0" destOrd="0" presId="urn:microsoft.com/office/officeart/2009/3/layout/RandomtoResultProcess"/>
    <dgm:cxn modelId="{5858A170-6122-4E4E-B371-F1F8EF530AA4}" type="presParOf" srcId="{F9C91D77-2A44-454E-B586-51B233F45FC6}" destId="{8CE606E9-A11B-4E58-A28E-D64BFF7FC582}" srcOrd="0" destOrd="0" presId="urn:microsoft.com/office/officeart/2009/3/layout/RandomtoResultProcess"/>
    <dgm:cxn modelId="{D1BD8A1D-5EF2-4999-9EA2-150E5A403A95}" type="presParOf" srcId="{F9C91D77-2A44-454E-B586-51B233F45FC6}" destId="{B1D06F0E-366D-4147-81C4-2FEEEBB0B624}" srcOrd="1" destOrd="0" presId="urn:microsoft.com/office/officeart/2009/3/layout/RandomtoResultProcess"/>
    <dgm:cxn modelId="{A0256DEF-86F2-44FA-8FA3-660477C23710}" type="presParOf" srcId="{F9C91D77-2A44-454E-B586-51B233F45FC6}" destId="{C3856614-51DA-401C-8E90-971ADE7BDAF5}" srcOrd="2" destOrd="0" presId="urn:microsoft.com/office/officeart/2009/3/layout/RandomtoResultProcess"/>
    <dgm:cxn modelId="{835ECA46-4C54-40CF-8691-CBA47A4E4538}" type="presParOf" srcId="{F9C91D77-2A44-454E-B586-51B233F45FC6}" destId="{E5763C05-BF8A-4CFF-B1E2-60D8E3E39441}" srcOrd="3" destOrd="0" presId="urn:microsoft.com/office/officeart/2009/3/layout/RandomtoResultProcess"/>
    <dgm:cxn modelId="{6E281973-902E-4A77-9618-B3E861E7A2C5}" type="presParOf" srcId="{F9C91D77-2A44-454E-B586-51B233F45FC6}" destId="{96F79F95-5067-430F-BCC0-BA26AF0F854F}" srcOrd="4" destOrd="0" presId="urn:microsoft.com/office/officeart/2009/3/layout/RandomtoResultProcess"/>
    <dgm:cxn modelId="{E90DF8D1-8C1E-456B-9CB7-51579A3F02D5}" type="presParOf" srcId="{F9C91D77-2A44-454E-B586-51B233F45FC6}" destId="{0E5B5ABE-5281-4B68-AAAF-4F0AD81D7717}" srcOrd="5" destOrd="0" presId="urn:microsoft.com/office/officeart/2009/3/layout/RandomtoResultProcess"/>
    <dgm:cxn modelId="{EC3A7174-5BA6-43BF-9D24-EC6DD8DD9C02}" type="presParOf" srcId="{F9C91D77-2A44-454E-B586-51B233F45FC6}" destId="{54E3D61D-E3EC-4174-8B48-EFEF2AE0AB1A}" srcOrd="6" destOrd="0" presId="urn:microsoft.com/office/officeart/2009/3/layout/RandomtoResultProcess"/>
    <dgm:cxn modelId="{DF7B4D93-739C-440F-B3C1-29D93610068E}" type="presParOf" srcId="{F9C91D77-2A44-454E-B586-51B233F45FC6}" destId="{E317F844-E745-4F82-ABB7-620FEEF2AE4D}" srcOrd="7" destOrd="0" presId="urn:microsoft.com/office/officeart/2009/3/layout/RandomtoResultProcess"/>
    <dgm:cxn modelId="{D9CBF087-0620-453E-9802-7823E9E7FE70}" type="presParOf" srcId="{F9C91D77-2A44-454E-B586-51B233F45FC6}" destId="{D99187EF-98F6-4FC4-B00C-33A890D7AF01}" srcOrd="8" destOrd="0" presId="urn:microsoft.com/office/officeart/2009/3/layout/RandomtoResultProcess"/>
    <dgm:cxn modelId="{39188D51-6525-4105-BFE9-E11B7C949761}" type="presParOf" srcId="{F9C91D77-2A44-454E-B586-51B233F45FC6}" destId="{0E3D971F-4C82-4EAB-91C9-9395C1E8A2F8}" srcOrd="9" destOrd="0" presId="urn:microsoft.com/office/officeart/2009/3/layout/RandomtoResultProcess"/>
    <dgm:cxn modelId="{15246CE0-8145-47A0-940B-7E782F35BB2A}" type="presParOf" srcId="{F9C91D77-2A44-454E-B586-51B233F45FC6}" destId="{8206C2EA-9CD0-43D1-8DD6-558EC58EE013}" srcOrd="10" destOrd="0" presId="urn:microsoft.com/office/officeart/2009/3/layout/RandomtoResultProcess"/>
    <dgm:cxn modelId="{EAD3B39E-7F73-4CDD-97F6-C711416C1B0F}" type="presParOf" srcId="{F9C91D77-2A44-454E-B586-51B233F45FC6}" destId="{9EE8DF27-066A-45FE-88DE-ED960B281C7D}" srcOrd="11" destOrd="0" presId="urn:microsoft.com/office/officeart/2009/3/layout/RandomtoResultProcess"/>
    <dgm:cxn modelId="{0C88A032-7802-410E-B3EE-37C6B1B87DA4}" type="presParOf" srcId="{F9C91D77-2A44-454E-B586-51B233F45FC6}" destId="{63C45F4D-E8DE-41F7-80F6-CDAC5A09F76B}" srcOrd="12" destOrd="0" presId="urn:microsoft.com/office/officeart/2009/3/layout/RandomtoResultProcess"/>
    <dgm:cxn modelId="{03A09741-72C4-46A3-8D25-658D0B3B7252}" type="presParOf" srcId="{F9C91D77-2A44-454E-B586-51B233F45FC6}" destId="{D5F18465-006B-49F1-9A99-2E46D97EACBC}" srcOrd="13" destOrd="0" presId="urn:microsoft.com/office/officeart/2009/3/layout/RandomtoResultProcess"/>
    <dgm:cxn modelId="{AA9EB5C7-0ED4-49C0-A766-1E5E90E60F52}" type="presParOf" srcId="{F9C91D77-2A44-454E-B586-51B233F45FC6}" destId="{98E478F3-B7C0-420F-9B9D-858DBC9364F4}" srcOrd="14" destOrd="0" presId="urn:microsoft.com/office/officeart/2009/3/layout/RandomtoResultProcess"/>
    <dgm:cxn modelId="{81785BA4-38C6-444A-9BDC-811CC908F9BA}" type="presParOf" srcId="{F9C91D77-2A44-454E-B586-51B233F45FC6}" destId="{1387D558-91A4-42D6-9E5C-F1898A3F5AE6}" srcOrd="15" destOrd="0" presId="urn:microsoft.com/office/officeart/2009/3/layout/RandomtoResultProcess"/>
    <dgm:cxn modelId="{E642D33D-5AC8-4E79-A303-599F873790E2}" type="presParOf" srcId="{F9C91D77-2A44-454E-B586-51B233F45FC6}" destId="{39D339FE-39C2-4904-BB3C-DDE2F1CC9E07}" srcOrd="16" destOrd="0" presId="urn:microsoft.com/office/officeart/2009/3/layout/RandomtoResultProcess"/>
    <dgm:cxn modelId="{993B700D-4DAE-4BCE-A792-6501A3241295}" type="presParOf" srcId="{F9C91D77-2A44-454E-B586-51B233F45FC6}" destId="{6930F988-6045-47EF-96A5-82BA3D55BA70}" srcOrd="17" destOrd="0" presId="urn:microsoft.com/office/officeart/2009/3/layout/RandomtoResultProcess"/>
    <dgm:cxn modelId="{89E1453C-DB69-418B-B92D-3773D754BE7B}" type="presParOf" srcId="{F9C91D77-2A44-454E-B586-51B233F45FC6}" destId="{AE3C235E-7C82-4007-80BB-51092F812DAC}" srcOrd="18" destOrd="0" presId="urn:microsoft.com/office/officeart/2009/3/layout/RandomtoResultProcess"/>
    <dgm:cxn modelId="{D51AAED3-4722-46F3-A40B-83DB353AB99C}" type="presParOf" srcId="{22B7FD17-75A8-424D-AF8A-2E22BB257D60}" destId="{5EA0A31F-EFAB-486B-88F1-14FCB6665F82}" srcOrd="1" destOrd="0" presId="urn:microsoft.com/office/officeart/2009/3/layout/RandomtoResultProcess"/>
    <dgm:cxn modelId="{1BA30747-F4EE-4878-B91A-E01F7CE3E47F}" type="presParOf" srcId="{5EA0A31F-EFAB-486B-88F1-14FCB6665F82}" destId="{84036430-5A35-441D-9DA9-0120BACD4FF4}" srcOrd="0" destOrd="0" presId="urn:microsoft.com/office/officeart/2009/3/layout/RandomtoResultProcess"/>
    <dgm:cxn modelId="{BCF56180-29F7-4BA9-91FA-3D8C0887F491}" type="presParOf" srcId="{5EA0A31F-EFAB-486B-88F1-14FCB6665F82}" destId="{389691F4-9FAE-4774-8D77-D906EAFA1375}" srcOrd="1" destOrd="0" presId="urn:microsoft.com/office/officeart/2009/3/layout/RandomtoResultProcess"/>
    <dgm:cxn modelId="{183EA32A-DED7-4651-9E13-71E05B6650AB}" type="presParOf" srcId="{22B7FD17-75A8-424D-AF8A-2E22BB257D60}" destId="{6E0CC545-E366-4265-8C88-02C627D1C761}" srcOrd="2" destOrd="0" presId="urn:microsoft.com/office/officeart/2009/3/layout/RandomtoResultProcess"/>
    <dgm:cxn modelId="{EE23AFDD-9565-4670-BC37-25A1583A44C2}" type="presParOf" srcId="{6E0CC545-E366-4265-8C88-02C627D1C761}" destId="{102354FD-F314-4122-9D56-401B01885398}" srcOrd="0" destOrd="0" presId="urn:microsoft.com/office/officeart/2009/3/layout/RandomtoResultProcess"/>
    <dgm:cxn modelId="{8DBF161B-9FCB-4C65-AC97-801B9D266B59}" type="presParOf" srcId="{6E0CC545-E366-4265-8C88-02C627D1C761}" destId="{A77A9A38-E621-48A7-AFE4-09AA2BB2B32A}" srcOrd="1" destOrd="0" presId="urn:microsoft.com/office/officeart/2009/3/layout/RandomtoResultProcess"/>
    <dgm:cxn modelId="{075E66CC-8A79-4B30-B8DB-4A8D71BD2969}" type="presParOf" srcId="{22B7FD17-75A8-424D-AF8A-2E22BB257D60}" destId="{42DE8DE0-4C83-4A90-8965-AF522D48328D}" srcOrd="3" destOrd="0" presId="urn:microsoft.com/office/officeart/2009/3/layout/RandomtoResultProcess"/>
    <dgm:cxn modelId="{003EC035-C417-4001-8AA5-7AE553C6C3DE}" type="presParOf" srcId="{42DE8DE0-4C83-4A90-8965-AF522D48328D}" destId="{6EC9D2CA-215F-46E0-A82A-39A96DA1B03E}" srcOrd="0" destOrd="0" presId="urn:microsoft.com/office/officeart/2009/3/layout/RandomtoResultProcess"/>
    <dgm:cxn modelId="{AEB82B75-313C-485A-B8C3-38D70B250D1C}" type="presParOf" srcId="{42DE8DE0-4C83-4A90-8965-AF522D48328D}" destId="{8F3EC44A-AC9E-4F17-9B1D-EA4D7E59CABF}" srcOrd="1" destOrd="0" presId="urn:microsoft.com/office/officeart/2009/3/layout/RandomtoResultProcess"/>
    <dgm:cxn modelId="{32AB6B21-28D6-40E5-8945-6A66C74A334D}" type="presParOf" srcId="{22B7FD17-75A8-424D-AF8A-2E22BB257D60}" destId="{D3DD7734-D3DB-4383-913D-007D052C3AC1}" srcOrd="4" destOrd="0" presId="urn:microsoft.com/office/officeart/2009/3/layout/RandomtoResultProcess"/>
    <dgm:cxn modelId="{F96AF690-8262-4C59-9F05-C031D4314A34}" type="presParOf" srcId="{D3DD7734-D3DB-4383-913D-007D052C3AC1}" destId="{D25BE807-310A-4538-AF2D-01D14344FB7F}" srcOrd="0" destOrd="0" presId="urn:microsoft.com/office/officeart/2009/3/layout/RandomtoResultProcess"/>
    <dgm:cxn modelId="{BDCE3FB8-3188-4D97-9C98-9AAC15AA42CB}" type="presParOf" srcId="{D3DD7734-D3DB-4383-913D-007D052C3AC1}" destId="{3B5DFADA-8F82-4819-AD7E-78F7821302D4}" srcOrd="1" destOrd="0" presId="urn:microsoft.com/office/officeart/2009/3/layout/RandomtoResultProcess"/>
    <dgm:cxn modelId="{BA78071C-E676-45F3-BC37-5FCE59536F24}" type="presParOf" srcId="{22B7FD17-75A8-424D-AF8A-2E22BB257D60}" destId="{0A96FB34-CDCE-43C3-A32E-A88A0A73A526}" srcOrd="5" destOrd="0" presId="urn:microsoft.com/office/officeart/2009/3/layout/RandomtoResultProcess"/>
    <dgm:cxn modelId="{752642F0-404A-42DA-82F0-92455131281C}" type="presParOf" srcId="{0A96FB34-CDCE-43C3-A32E-A88A0A73A526}" destId="{CD72D15C-0B80-41DE-925A-AB415626001A}" srcOrd="0" destOrd="0" presId="urn:microsoft.com/office/officeart/2009/3/layout/RandomtoResultProcess"/>
    <dgm:cxn modelId="{F47B08FE-8963-4460-AF31-594E4F56CF28}" type="presParOf" srcId="{0A96FB34-CDCE-43C3-A32E-A88A0A73A526}" destId="{27913F6C-F16B-42BC-8E98-3AF6E5A37518}" srcOrd="1" destOrd="0" presId="urn:microsoft.com/office/officeart/2009/3/layout/RandomtoResultProcess"/>
    <dgm:cxn modelId="{CD1BE1AB-56B2-4BDD-A489-0F6263F74BD9}" type="presParOf" srcId="{22B7FD17-75A8-424D-AF8A-2E22BB257D60}" destId="{426C136F-A208-421F-922D-395459FFEFC1}" srcOrd="6" destOrd="0" presId="urn:microsoft.com/office/officeart/2009/3/layout/RandomtoResultProcess"/>
    <dgm:cxn modelId="{E27903BB-5523-420D-9861-513646D89F29}" type="presParOf" srcId="{426C136F-A208-421F-922D-395459FFEFC1}" destId="{BBF77A9D-97C1-4177-ACCE-C0466808A764}" srcOrd="0" destOrd="0" presId="urn:microsoft.com/office/officeart/2009/3/layout/RandomtoResultProcess"/>
    <dgm:cxn modelId="{2FF09B92-1A02-418E-924D-D88010B8FA1C}" type="presParOf" srcId="{426C136F-A208-421F-922D-395459FFEFC1}" destId="{5708019C-351E-4CE1-94F2-D39CA360762C}" srcOrd="1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E066515-C044-48E8-ACEC-CC90CBA9E8B4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45BD85E7-6D91-4DBF-B148-DD72CF7E9C75}">
      <dgm:prSet/>
      <dgm:spPr/>
      <dgm:t>
        <a:bodyPr/>
        <a:lstStyle/>
        <a:p>
          <a:pPr rtl="0"/>
          <a:r>
            <a:rPr lang="bg-BG" dirty="0" smtClean="0"/>
            <a:t>5 проекта по Приоритетна ос 1 „Устойчиво и интегрирано градско развитие“;</a:t>
          </a:r>
          <a:endParaRPr lang="bg-BG" dirty="0"/>
        </a:p>
      </dgm:t>
    </dgm:pt>
    <dgm:pt modelId="{D1DB42A4-FF6F-416C-A4D3-F5B53F4641B1}" type="parTrans" cxnId="{7F9BF47F-3729-4D9B-8C4E-33DE11032B56}">
      <dgm:prSet/>
      <dgm:spPr/>
      <dgm:t>
        <a:bodyPr/>
        <a:lstStyle/>
        <a:p>
          <a:endParaRPr lang="bg-BG"/>
        </a:p>
      </dgm:t>
    </dgm:pt>
    <dgm:pt modelId="{E573C62E-EADB-47C4-AE35-88468F99133C}" type="sibTrans" cxnId="{7F9BF47F-3729-4D9B-8C4E-33DE11032B56}">
      <dgm:prSet/>
      <dgm:spPr/>
      <dgm:t>
        <a:bodyPr/>
        <a:lstStyle/>
        <a:p>
          <a:endParaRPr lang="bg-BG"/>
        </a:p>
      </dgm:t>
    </dgm:pt>
    <dgm:pt modelId="{78BCA883-BFCF-4DF8-B813-B1F054FBE291}">
      <dgm:prSet/>
      <dgm:spPr/>
      <dgm:t>
        <a:bodyPr/>
        <a:lstStyle/>
        <a:p>
          <a:pPr rtl="0"/>
          <a:r>
            <a:rPr lang="bg-BG" dirty="0" smtClean="0"/>
            <a:t>1 проект по Приоритетна ос 5 „Регионална социална инфраструктура“;</a:t>
          </a:r>
          <a:endParaRPr lang="bg-BG" dirty="0"/>
        </a:p>
      </dgm:t>
    </dgm:pt>
    <dgm:pt modelId="{2A1980B0-36DD-4092-A156-0A16F18E028B}" type="parTrans" cxnId="{DF87BCC4-7ED0-4043-B913-D26AB3095E08}">
      <dgm:prSet/>
      <dgm:spPr/>
      <dgm:t>
        <a:bodyPr/>
        <a:lstStyle/>
        <a:p>
          <a:endParaRPr lang="bg-BG"/>
        </a:p>
      </dgm:t>
    </dgm:pt>
    <dgm:pt modelId="{8C9E6AD3-DB3C-4BE1-91CA-0F90934C031A}" type="sibTrans" cxnId="{DF87BCC4-7ED0-4043-B913-D26AB3095E08}">
      <dgm:prSet/>
      <dgm:spPr/>
      <dgm:t>
        <a:bodyPr/>
        <a:lstStyle/>
        <a:p>
          <a:endParaRPr lang="bg-BG"/>
        </a:p>
      </dgm:t>
    </dgm:pt>
    <dgm:pt modelId="{3F0E401F-316D-46F9-A514-8F07D23ED957}">
      <dgm:prSet/>
      <dgm:spPr/>
      <dgm:t>
        <a:bodyPr/>
        <a:lstStyle/>
        <a:p>
          <a:pPr rtl="0"/>
          <a:r>
            <a:rPr lang="bg-BG" dirty="0" smtClean="0"/>
            <a:t>11 проекта по Приоритетна ос 8 „Техническа помощ“.</a:t>
          </a:r>
          <a:endParaRPr lang="bg-BG" dirty="0"/>
        </a:p>
      </dgm:t>
    </dgm:pt>
    <dgm:pt modelId="{20DCF9B8-94D1-4730-AB8B-9507975F5F8D}" type="parTrans" cxnId="{7C2ED80C-D0FE-4318-B435-9C70646BC57E}">
      <dgm:prSet/>
      <dgm:spPr/>
      <dgm:t>
        <a:bodyPr/>
        <a:lstStyle/>
        <a:p>
          <a:endParaRPr lang="bg-BG"/>
        </a:p>
      </dgm:t>
    </dgm:pt>
    <dgm:pt modelId="{418862AE-5DE6-4902-8E2A-7B5533F0429C}" type="sibTrans" cxnId="{7C2ED80C-D0FE-4318-B435-9C70646BC57E}">
      <dgm:prSet/>
      <dgm:spPr/>
      <dgm:t>
        <a:bodyPr/>
        <a:lstStyle/>
        <a:p>
          <a:endParaRPr lang="bg-BG"/>
        </a:p>
      </dgm:t>
    </dgm:pt>
    <dgm:pt modelId="{953EA9D1-56CC-48A8-8B29-2577CAA3456E}">
      <dgm:prSet/>
      <dgm:spPr/>
      <dgm:t>
        <a:bodyPr/>
        <a:lstStyle/>
        <a:p>
          <a:pPr rtl="0"/>
          <a:r>
            <a:rPr lang="bg-BG" dirty="0" smtClean="0"/>
            <a:t>31 проекта по Приоритетна ос 2 „Подкрепа за енергийна ефективност в опорни центрове в периферните райони“;</a:t>
          </a:r>
          <a:endParaRPr lang="bg-BG" dirty="0"/>
        </a:p>
      </dgm:t>
    </dgm:pt>
    <dgm:pt modelId="{E68FC823-6453-4A45-99EF-46C08E111D56}" type="sibTrans" cxnId="{2C96E09A-714F-41B7-A26F-1F021582586D}">
      <dgm:prSet/>
      <dgm:spPr/>
      <dgm:t>
        <a:bodyPr/>
        <a:lstStyle/>
        <a:p>
          <a:endParaRPr lang="bg-BG"/>
        </a:p>
      </dgm:t>
    </dgm:pt>
    <dgm:pt modelId="{41A187DE-6F0E-4A8D-800E-CB12CE835209}" type="parTrans" cxnId="{2C96E09A-714F-41B7-A26F-1F021582586D}">
      <dgm:prSet/>
      <dgm:spPr/>
      <dgm:t>
        <a:bodyPr/>
        <a:lstStyle/>
        <a:p>
          <a:endParaRPr lang="bg-BG"/>
        </a:p>
      </dgm:t>
    </dgm:pt>
    <dgm:pt modelId="{38DF52E3-7B5E-4406-BC23-EC03B8EF8F2B}">
      <dgm:prSet/>
      <dgm:spPr/>
      <dgm:t>
        <a:bodyPr/>
        <a:lstStyle/>
        <a:p>
          <a:pPr rtl="0"/>
          <a:r>
            <a:rPr lang="bg-BG" dirty="0" smtClean="0"/>
            <a:t>4 проекта по Приоритетна ос 3 „Регионална образователна инфраструктура“;</a:t>
          </a:r>
          <a:endParaRPr lang="bg-BG" dirty="0"/>
        </a:p>
      </dgm:t>
    </dgm:pt>
    <dgm:pt modelId="{A4E33F9E-98D7-41D6-9211-01274E14754C}" type="sibTrans" cxnId="{84C38A31-8D14-4BC0-990D-31740D13E16C}">
      <dgm:prSet/>
      <dgm:spPr/>
      <dgm:t>
        <a:bodyPr/>
        <a:lstStyle/>
        <a:p>
          <a:endParaRPr lang="bg-BG"/>
        </a:p>
      </dgm:t>
    </dgm:pt>
    <dgm:pt modelId="{7C202A90-1695-48BA-AEB9-A1CB8A5840E0}" type="parTrans" cxnId="{84C38A31-8D14-4BC0-990D-31740D13E16C}">
      <dgm:prSet/>
      <dgm:spPr/>
      <dgm:t>
        <a:bodyPr/>
        <a:lstStyle/>
        <a:p>
          <a:endParaRPr lang="bg-BG"/>
        </a:p>
      </dgm:t>
    </dgm:pt>
    <dgm:pt modelId="{CD77634D-9273-4C35-A848-27199F353B7E}" type="pres">
      <dgm:prSet presAssocID="{9E066515-C044-48E8-ACEC-CC90CBA9E8B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bg-BG"/>
        </a:p>
      </dgm:t>
    </dgm:pt>
    <dgm:pt modelId="{A5BEF8CC-8075-4537-B26F-69D3C903F8CC}" type="pres">
      <dgm:prSet presAssocID="{9E066515-C044-48E8-ACEC-CC90CBA9E8B4}" presName="Name1" presStyleCnt="0"/>
      <dgm:spPr/>
      <dgm:t>
        <a:bodyPr/>
        <a:lstStyle/>
        <a:p>
          <a:endParaRPr lang="bg-BG"/>
        </a:p>
      </dgm:t>
    </dgm:pt>
    <dgm:pt modelId="{D4893C2F-194D-4936-896C-FCD7E434A5FF}" type="pres">
      <dgm:prSet presAssocID="{9E066515-C044-48E8-ACEC-CC90CBA9E8B4}" presName="cycle" presStyleCnt="0"/>
      <dgm:spPr/>
      <dgm:t>
        <a:bodyPr/>
        <a:lstStyle/>
        <a:p>
          <a:endParaRPr lang="bg-BG"/>
        </a:p>
      </dgm:t>
    </dgm:pt>
    <dgm:pt modelId="{7EC4737A-35D4-41B7-847C-EFAA86124901}" type="pres">
      <dgm:prSet presAssocID="{9E066515-C044-48E8-ACEC-CC90CBA9E8B4}" presName="srcNode" presStyleLbl="node1" presStyleIdx="0" presStyleCnt="5"/>
      <dgm:spPr/>
      <dgm:t>
        <a:bodyPr/>
        <a:lstStyle/>
        <a:p>
          <a:endParaRPr lang="bg-BG"/>
        </a:p>
      </dgm:t>
    </dgm:pt>
    <dgm:pt modelId="{2B4442EB-ADCE-40D0-87BF-7C46586C510B}" type="pres">
      <dgm:prSet presAssocID="{9E066515-C044-48E8-ACEC-CC90CBA9E8B4}" presName="conn" presStyleLbl="parChTrans1D2" presStyleIdx="0" presStyleCnt="1"/>
      <dgm:spPr/>
      <dgm:t>
        <a:bodyPr/>
        <a:lstStyle/>
        <a:p>
          <a:endParaRPr lang="bg-BG"/>
        </a:p>
      </dgm:t>
    </dgm:pt>
    <dgm:pt modelId="{541D3957-B57C-4A34-814F-CE3BB0C617A0}" type="pres">
      <dgm:prSet presAssocID="{9E066515-C044-48E8-ACEC-CC90CBA9E8B4}" presName="extraNode" presStyleLbl="node1" presStyleIdx="0" presStyleCnt="5"/>
      <dgm:spPr/>
      <dgm:t>
        <a:bodyPr/>
        <a:lstStyle/>
        <a:p>
          <a:endParaRPr lang="bg-BG"/>
        </a:p>
      </dgm:t>
    </dgm:pt>
    <dgm:pt modelId="{935A74F8-7F1F-40F2-BCF7-1CBD59348CE0}" type="pres">
      <dgm:prSet presAssocID="{9E066515-C044-48E8-ACEC-CC90CBA9E8B4}" presName="dstNode" presStyleLbl="node1" presStyleIdx="0" presStyleCnt="5"/>
      <dgm:spPr/>
      <dgm:t>
        <a:bodyPr/>
        <a:lstStyle/>
        <a:p>
          <a:endParaRPr lang="bg-BG"/>
        </a:p>
      </dgm:t>
    </dgm:pt>
    <dgm:pt modelId="{D9E7169C-8F98-4326-9A05-A381EE67A400}" type="pres">
      <dgm:prSet presAssocID="{45BD85E7-6D91-4DBF-B148-DD72CF7E9C75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2850068C-612F-40D4-837C-C585477A122D}" type="pres">
      <dgm:prSet presAssocID="{45BD85E7-6D91-4DBF-B148-DD72CF7E9C75}" presName="accent_1" presStyleCnt="0"/>
      <dgm:spPr/>
      <dgm:t>
        <a:bodyPr/>
        <a:lstStyle/>
        <a:p>
          <a:endParaRPr lang="bg-BG"/>
        </a:p>
      </dgm:t>
    </dgm:pt>
    <dgm:pt modelId="{54A11DAE-FA21-4B98-ACAF-0D73F0E2A122}" type="pres">
      <dgm:prSet presAssocID="{45BD85E7-6D91-4DBF-B148-DD72CF7E9C75}" presName="accentRepeatNode" presStyleLbl="solidFgAcc1" presStyleIdx="0" presStyleCnt="5"/>
      <dgm:spPr/>
      <dgm:t>
        <a:bodyPr/>
        <a:lstStyle/>
        <a:p>
          <a:endParaRPr lang="bg-BG"/>
        </a:p>
      </dgm:t>
    </dgm:pt>
    <dgm:pt modelId="{D7EFBAA9-F663-43AA-802D-82705A503E4B}" type="pres">
      <dgm:prSet presAssocID="{953EA9D1-56CC-48A8-8B29-2577CAA3456E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2E58A89-4E6C-4B7A-8017-9E51C1A25870}" type="pres">
      <dgm:prSet presAssocID="{953EA9D1-56CC-48A8-8B29-2577CAA3456E}" presName="accent_2" presStyleCnt="0"/>
      <dgm:spPr/>
      <dgm:t>
        <a:bodyPr/>
        <a:lstStyle/>
        <a:p>
          <a:endParaRPr lang="bg-BG"/>
        </a:p>
      </dgm:t>
    </dgm:pt>
    <dgm:pt modelId="{881DD565-9E2C-4B17-A05E-E0074C50C306}" type="pres">
      <dgm:prSet presAssocID="{953EA9D1-56CC-48A8-8B29-2577CAA3456E}" presName="accentRepeatNode" presStyleLbl="solidFgAcc1" presStyleIdx="1" presStyleCnt="5"/>
      <dgm:spPr/>
      <dgm:t>
        <a:bodyPr/>
        <a:lstStyle/>
        <a:p>
          <a:endParaRPr lang="bg-BG"/>
        </a:p>
      </dgm:t>
    </dgm:pt>
    <dgm:pt modelId="{58DB3BF6-7D14-430C-9004-B4841B4A32A9}" type="pres">
      <dgm:prSet presAssocID="{38DF52E3-7B5E-4406-BC23-EC03B8EF8F2B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31FA470-8F1D-41FC-BE89-D1BE19684705}" type="pres">
      <dgm:prSet presAssocID="{38DF52E3-7B5E-4406-BC23-EC03B8EF8F2B}" presName="accent_3" presStyleCnt="0"/>
      <dgm:spPr/>
      <dgm:t>
        <a:bodyPr/>
        <a:lstStyle/>
        <a:p>
          <a:endParaRPr lang="bg-BG"/>
        </a:p>
      </dgm:t>
    </dgm:pt>
    <dgm:pt modelId="{8D72D6E4-FB69-4EAA-8823-CEDB306F9366}" type="pres">
      <dgm:prSet presAssocID="{38DF52E3-7B5E-4406-BC23-EC03B8EF8F2B}" presName="accentRepeatNode" presStyleLbl="solidFgAcc1" presStyleIdx="2" presStyleCnt="5"/>
      <dgm:spPr/>
      <dgm:t>
        <a:bodyPr/>
        <a:lstStyle/>
        <a:p>
          <a:endParaRPr lang="bg-BG"/>
        </a:p>
      </dgm:t>
    </dgm:pt>
    <dgm:pt modelId="{D19185FB-ED94-4361-B91B-96E7BA247F3E}" type="pres">
      <dgm:prSet presAssocID="{78BCA883-BFCF-4DF8-B813-B1F054FBE291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1B057669-D74A-472F-B31A-A8881D664B6F}" type="pres">
      <dgm:prSet presAssocID="{78BCA883-BFCF-4DF8-B813-B1F054FBE291}" presName="accent_4" presStyleCnt="0"/>
      <dgm:spPr/>
      <dgm:t>
        <a:bodyPr/>
        <a:lstStyle/>
        <a:p>
          <a:endParaRPr lang="bg-BG"/>
        </a:p>
      </dgm:t>
    </dgm:pt>
    <dgm:pt modelId="{C7387DC8-B810-41C5-9AE8-97A9FAF93F64}" type="pres">
      <dgm:prSet presAssocID="{78BCA883-BFCF-4DF8-B813-B1F054FBE291}" presName="accentRepeatNode" presStyleLbl="solidFgAcc1" presStyleIdx="3" presStyleCnt="5"/>
      <dgm:spPr/>
      <dgm:t>
        <a:bodyPr/>
        <a:lstStyle/>
        <a:p>
          <a:endParaRPr lang="bg-BG"/>
        </a:p>
      </dgm:t>
    </dgm:pt>
    <dgm:pt modelId="{23A7ED09-CE5C-4C40-AFAB-2CC30EC76669}" type="pres">
      <dgm:prSet presAssocID="{3F0E401F-316D-46F9-A514-8F07D23ED957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D4F7E43C-F314-4D72-9B84-940AB9F873C0}" type="pres">
      <dgm:prSet presAssocID="{3F0E401F-316D-46F9-A514-8F07D23ED957}" presName="accent_5" presStyleCnt="0"/>
      <dgm:spPr/>
      <dgm:t>
        <a:bodyPr/>
        <a:lstStyle/>
        <a:p>
          <a:endParaRPr lang="bg-BG"/>
        </a:p>
      </dgm:t>
    </dgm:pt>
    <dgm:pt modelId="{0E546983-D4FD-4DC9-BC9E-8D96CE349BCE}" type="pres">
      <dgm:prSet presAssocID="{3F0E401F-316D-46F9-A514-8F07D23ED957}" presName="accentRepeatNode" presStyleLbl="solidFgAcc1" presStyleIdx="4" presStyleCnt="5"/>
      <dgm:spPr/>
      <dgm:t>
        <a:bodyPr/>
        <a:lstStyle/>
        <a:p>
          <a:endParaRPr lang="bg-BG"/>
        </a:p>
      </dgm:t>
    </dgm:pt>
  </dgm:ptLst>
  <dgm:cxnLst>
    <dgm:cxn modelId="{7B70747F-42A9-439A-8F03-76D4A02744D8}" type="presOf" srcId="{3F0E401F-316D-46F9-A514-8F07D23ED957}" destId="{23A7ED09-CE5C-4C40-AFAB-2CC30EC76669}" srcOrd="0" destOrd="0" presId="urn:microsoft.com/office/officeart/2008/layout/VerticalCurvedList"/>
    <dgm:cxn modelId="{1447A34F-580D-41A3-B1D8-2FF8F4216E1F}" type="presOf" srcId="{E573C62E-EADB-47C4-AE35-88468F99133C}" destId="{2B4442EB-ADCE-40D0-87BF-7C46586C510B}" srcOrd="0" destOrd="0" presId="urn:microsoft.com/office/officeart/2008/layout/VerticalCurvedList"/>
    <dgm:cxn modelId="{24852ECC-1969-4C21-8DAC-65D89C05626E}" type="presOf" srcId="{953EA9D1-56CC-48A8-8B29-2577CAA3456E}" destId="{D7EFBAA9-F663-43AA-802D-82705A503E4B}" srcOrd="0" destOrd="0" presId="urn:microsoft.com/office/officeart/2008/layout/VerticalCurvedList"/>
    <dgm:cxn modelId="{84C38A31-8D14-4BC0-990D-31740D13E16C}" srcId="{9E066515-C044-48E8-ACEC-CC90CBA9E8B4}" destId="{38DF52E3-7B5E-4406-BC23-EC03B8EF8F2B}" srcOrd="2" destOrd="0" parTransId="{7C202A90-1695-48BA-AEB9-A1CB8A5840E0}" sibTransId="{A4E33F9E-98D7-41D6-9211-01274E14754C}"/>
    <dgm:cxn modelId="{7F9BF47F-3729-4D9B-8C4E-33DE11032B56}" srcId="{9E066515-C044-48E8-ACEC-CC90CBA9E8B4}" destId="{45BD85E7-6D91-4DBF-B148-DD72CF7E9C75}" srcOrd="0" destOrd="0" parTransId="{D1DB42A4-FF6F-416C-A4D3-F5B53F4641B1}" sibTransId="{E573C62E-EADB-47C4-AE35-88468F99133C}"/>
    <dgm:cxn modelId="{7C2ED80C-D0FE-4318-B435-9C70646BC57E}" srcId="{9E066515-C044-48E8-ACEC-CC90CBA9E8B4}" destId="{3F0E401F-316D-46F9-A514-8F07D23ED957}" srcOrd="4" destOrd="0" parTransId="{20DCF9B8-94D1-4730-AB8B-9507975F5F8D}" sibTransId="{418862AE-5DE6-4902-8E2A-7B5533F0429C}"/>
    <dgm:cxn modelId="{1C98D973-596A-4893-8B09-940A2EE9A3C1}" type="presOf" srcId="{38DF52E3-7B5E-4406-BC23-EC03B8EF8F2B}" destId="{58DB3BF6-7D14-430C-9004-B4841B4A32A9}" srcOrd="0" destOrd="0" presId="urn:microsoft.com/office/officeart/2008/layout/VerticalCurvedList"/>
    <dgm:cxn modelId="{3CFA8BAA-F202-48A3-8BC9-F5886D2B0625}" type="presOf" srcId="{78BCA883-BFCF-4DF8-B813-B1F054FBE291}" destId="{D19185FB-ED94-4361-B91B-96E7BA247F3E}" srcOrd="0" destOrd="0" presId="urn:microsoft.com/office/officeart/2008/layout/VerticalCurvedList"/>
    <dgm:cxn modelId="{47A1EB4E-5340-40C8-B92E-CF4699988B9E}" type="presOf" srcId="{45BD85E7-6D91-4DBF-B148-DD72CF7E9C75}" destId="{D9E7169C-8F98-4326-9A05-A381EE67A400}" srcOrd="0" destOrd="0" presId="urn:microsoft.com/office/officeart/2008/layout/VerticalCurvedList"/>
    <dgm:cxn modelId="{DF87BCC4-7ED0-4043-B913-D26AB3095E08}" srcId="{9E066515-C044-48E8-ACEC-CC90CBA9E8B4}" destId="{78BCA883-BFCF-4DF8-B813-B1F054FBE291}" srcOrd="3" destOrd="0" parTransId="{2A1980B0-36DD-4092-A156-0A16F18E028B}" sibTransId="{8C9E6AD3-DB3C-4BE1-91CA-0F90934C031A}"/>
    <dgm:cxn modelId="{2C96E09A-714F-41B7-A26F-1F021582586D}" srcId="{9E066515-C044-48E8-ACEC-CC90CBA9E8B4}" destId="{953EA9D1-56CC-48A8-8B29-2577CAA3456E}" srcOrd="1" destOrd="0" parTransId="{41A187DE-6F0E-4A8D-800E-CB12CE835209}" sibTransId="{E68FC823-6453-4A45-99EF-46C08E111D56}"/>
    <dgm:cxn modelId="{1AADAC9F-9A7F-461A-9035-81FF32AD059E}" type="presOf" srcId="{9E066515-C044-48E8-ACEC-CC90CBA9E8B4}" destId="{CD77634D-9273-4C35-A848-27199F353B7E}" srcOrd="0" destOrd="0" presId="urn:microsoft.com/office/officeart/2008/layout/VerticalCurvedList"/>
    <dgm:cxn modelId="{38E4ACB4-7DAB-4D50-81B1-C678D181DB24}" type="presParOf" srcId="{CD77634D-9273-4C35-A848-27199F353B7E}" destId="{A5BEF8CC-8075-4537-B26F-69D3C903F8CC}" srcOrd="0" destOrd="0" presId="urn:microsoft.com/office/officeart/2008/layout/VerticalCurvedList"/>
    <dgm:cxn modelId="{CD241175-D5F3-473F-AAB6-F1DCDE801A4E}" type="presParOf" srcId="{A5BEF8CC-8075-4537-B26F-69D3C903F8CC}" destId="{D4893C2F-194D-4936-896C-FCD7E434A5FF}" srcOrd="0" destOrd="0" presId="urn:microsoft.com/office/officeart/2008/layout/VerticalCurvedList"/>
    <dgm:cxn modelId="{F0989873-0E76-4E10-83B6-8E847921B495}" type="presParOf" srcId="{D4893C2F-194D-4936-896C-FCD7E434A5FF}" destId="{7EC4737A-35D4-41B7-847C-EFAA86124901}" srcOrd="0" destOrd="0" presId="urn:microsoft.com/office/officeart/2008/layout/VerticalCurvedList"/>
    <dgm:cxn modelId="{C8661497-1A89-4540-8D01-D32D6F036A1C}" type="presParOf" srcId="{D4893C2F-194D-4936-896C-FCD7E434A5FF}" destId="{2B4442EB-ADCE-40D0-87BF-7C46586C510B}" srcOrd="1" destOrd="0" presId="urn:microsoft.com/office/officeart/2008/layout/VerticalCurvedList"/>
    <dgm:cxn modelId="{AFFCE2F4-32E6-4202-9C02-E245B661226C}" type="presParOf" srcId="{D4893C2F-194D-4936-896C-FCD7E434A5FF}" destId="{541D3957-B57C-4A34-814F-CE3BB0C617A0}" srcOrd="2" destOrd="0" presId="urn:microsoft.com/office/officeart/2008/layout/VerticalCurvedList"/>
    <dgm:cxn modelId="{684AA3C0-0B2C-4C66-95B5-36DA3B1DA216}" type="presParOf" srcId="{D4893C2F-194D-4936-896C-FCD7E434A5FF}" destId="{935A74F8-7F1F-40F2-BCF7-1CBD59348CE0}" srcOrd="3" destOrd="0" presId="urn:microsoft.com/office/officeart/2008/layout/VerticalCurvedList"/>
    <dgm:cxn modelId="{A117CF8A-79E2-43FF-BD75-16247AB065FB}" type="presParOf" srcId="{A5BEF8CC-8075-4537-B26F-69D3C903F8CC}" destId="{D9E7169C-8F98-4326-9A05-A381EE67A400}" srcOrd="1" destOrd="0" presId="urn:microsoft.com/office/officeart/2008/layout/VerticalCurvedList"/>
    <dgm:cxn modelId="{60E1E090-6145-4B2B-9F89-C03982A05F75}" type="presParOf" srcId="{A5BEF8CC-8075-4537-B26F-69D3C903F8CC}" destId="{2850068C-612F-40D4-837C-C585477A122D}" srcOrd="2" destOrd="0" presId="urn:microsoft.com/office/officeart/2008/layout/VerticalCurvedList"/>
    <dgm:cxn modelId="{FD47AE7B-482F-42B0-914B-091822B2A51E}" type="presParOf" srcId="{2850068C-612F-40D4-837C-C585477A122D}" destId="{54A11DAE-FA21-4B98-ACAF-0D73F0E2A122}" srcOrd="0" destOrd="0" presId="urn:microsoft.com/office/officeart/2008/layout/VerticalCurvedList"/>
    <dgm:cxn modelId="{64777E06-56B9-41A0-A031-12377AC5A9D1}" type="presParOf" srcId="{A5BEF8CC-8075-4537-B26F-69D3C903F8CC}" destId="{D7EFBAA9-F663-43AA-802D-82705A503E4B}" srcOrd="3" destOrd="0" presId="urn:microsoft.com/office/officeart/2008/layout/VerticalCurvedList"/>
    <dgm:cxn modelId="{F622E885-99C0-4A51-B216-A16E0F795B1B}" type="presParOf" srcId="{A5BEF8CC-8075-4537-B26F-69D3C903F8CC}" destId="{62E58A89-4E6C-4B7A-8017-9E51C1A25870}" srcOrd="4" destOrd="0" presId="urn:microsoft.com/office/officeart/2008/layout/VerticalCurvedList"/>
    <dgm:cxn modelId="{56DECB56-043D-41DF-B926-FF4EC9A7029B}" type="presParOf" srcId="{62E58A89-4E6C-4B7A-8017-9E51C1A25870}" destId="{881DD565-9E2C-4B17-A05E-E0074C50C306}" srcOrd="0" destOrd="0" presId="urn:microsoft.com/office/officeart/2008/layout/VerticalCurvedList"/>
    <dgm:cxn modelId="{F5CBD953-AA51-4192-A4AD-D9E8EE0127A2}" type="presParOf" srcId="{A5BEF8CC-8075-4537-B26F-69D3C903F8CC}" destId="{58DB3BF6-7D14-430C-9004-B4841B4A32A9}" srcOrd="5" destOrd="0" presId="urn:microsoft.com/office/officeart/2008/layout/VerticalCurvedList"/>
    <dgm:cxn modelId="{6ADBD1A7-17F8-4545-9153-2AD81642C6C9}" type="presParOf" srcId="{A5BEF8CC-8075-4537-B26F-69D3C903F8CC}" destId="{631FA470-8F1D-41FC-BE89-D1BE19684705}" srcOrd="6" destOrd="0" presId="urn:microsoft.com/office/officeart/2008/layout/VerticalCurvedList"/>
    <dgm:cxn modelId="{709AF4BE-81BC-4C7C-8FF4-EE1BB7B66833}" type="presParOf" srcId="{631FA470-8F1D-41FC-BE89-D1BE19684705}" destId="{8D72D6E4-FB69-4EAA-8823-CEDB306F9366}" srcOrd="0" destOrd="0" presId="urn:microsoft.com/office/officeart/2008/layout/VerticalCurvedList"/>
    <dgm:cxn modelId="{0726E8F3-C3BD-481C-AEFE-80267290269A}" type="presParOf" srcId="{A5BEF8CC-8075-4537-B26F-69D3C903F8CC}" destId="{D19185FB-ED94-4361-B91B-96E7BA247F3E}" srcOrd="7" destOrd="0" presId="urn:microsoft.com/office/officeart/2008/layout/VerticalCurvedList"/>
    <dgm:cxn modelId="{C1D873F2-A72A-44FF-8388-EF4D594EA982}" type="presParOf" srcId="{A5BEF8CC-8075-4537-B26F-69D3C903F8CC}" destId="{1B057669-D74A-472F-B31A-A8881D664B6F}" srcOrd="8" destOrd="0" presId="urn:microsoft.com/office/officeart/2008/layout/VerticalCurvedList"/>
    <dgm:cxn modelId="{25CA7ABE-2A63-45DD-B4A7-EF4C38C40EE8}" type="presParOf" srcId="{1B057669-D74A-472F-B31A-A8881D664B6F}" destId="{C7387DC8-B810-41C5-9AE8-97A9FAF93F64}" srcOrd="0" destOrd="0" presId="urn:microsoft.com/office/officeart/2008/layout/VerticalCurvedList"/>
    <dgm:cxn modelId="{87847D1E-709C-46D1-9536-C51FEA3A29D5}" type="presParOf" srcId="{A5BEF8CC-8075-4537-B26F-69D3C903F8CC}" destId="{23A7ED09-CE5C-4C40-AFAB-2CC30EC76669}" srcOrd="9" destOrd="0" presId="urn:microsoft.com/office/officeart/2008/layout/VerticalCurvedList"/>
    <dgm:cxn modelId="{FB34B3FC-7ACE-4814-BD92-8A02E5383494}" type="presParOf" srcId="{A5BEF8CC-8075-4537-B26F-69D3C903F8CC}" destId="{D4F7E43C-F314-4D72-9B84-940AB9F873C0}" srcOrd="10" destOrd="0" presId="urn:microsoft.com/office/officeart/2008/layout/VerticalCurvedList"/>
    <dgm:cxn modelId="{2A97F8A1-917A-442C-B941-8952D1BB95AC}" type="presParOf" srcId="{D4F7E43C-F314-4D72-9B84-940AB9F873C0}" destId="{0E546983-D4FD-4DC9-BC9E-8D96CE349BC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D58565-4B12-43FC-B54A-A7104A1F4200}">
      <dsp:nvSpPr>
        <dsp:cNvPr id="0" name=""/>
        <dsp:cNvSpPr/>
      </dsp:nvSpPr>
      <dsp:spPr>
        <a:xfrm>
          <a:off x="2" y="0"/>
          <a:ext cx="8785221" cy="3888457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576AEB-EA7C-4A2F-96BA-BC2DE39CA9B1}">
      <dsp:nvSpPr>
        <dsp:cNvPr id="0" name=""/>
        <dsp:cNvSpPr/>
      </dsp:nvSpPr>
      <dsp:spPr>
        <a:xfrm>
          <a:off x="32746" y="1152149"/>
          <a:ext cx="2635567" cy="155538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300" kern="1200" dirty="0" smtClean="0">
              <a:latin typeface="+mn-lt"/>
            </a:rPr>
            <a:t>Процедура </a:t>
          </a:r>
          <a:r>
            <a:rPr lang="bg-BG" sz="1300" b="1" kern="1200" dirty="0" smtClean="0">
              <a:latin typeface="+mn-lt"/>
            </a:rPr>
            <a:t>„Енергийна ефективност в периферните райони-2“</a:t>
          </a:r>
          <a:r>
            <a:rPr lang="bg-BG" sz="1300" kern="1200" dirty="0" smtClean="0">
              <a:latin typeface="+mn-lt"/>
            </a:rPr>
            <a:t> по приоритетна ос 2 „Подкрепа за енергийна ефективност в опорни центрове в периферните райони“ .</a:t>
          </a:r>
          <a:endParaRPr lang="bg-BG" sz="1300" kern="1200" dirty="0">
            <a:latin typeface="+mn-lt"/>
          </a:endParaRPr>
        </a:p>
      </dsp:txBody>
      <dsp:txXfrm>
        <a:off x="108673" y="1228076"/>
        <a:ext cx="2483713" cy="1403528"/>
      </dsp:txXfrm>
    </dsp:sp>
    <dsp:sp modelId="{119EFB33-17D1-48A3-9D24-1D9B006D9426}">
      <dsp:nvSpPr>
        <dsp:cNvPr id="0" name=""/>
        <dsp:cNvSpPr/>
      </dsp:nvSpPr>
      <dsp:spPr>
        <a:xfrm>
          <a:off x="2896451" y="1152149"/>
          <a:ext cx="2635567" cy="155538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300" kern="1200" dirty="0" smtClean="0"/>
            <a:t>Процедура </a:t>
          </a:r>
          <a:r>
            <a:rPr lang="bg-BG" sz="1300" b="1" kern="1200" dirty="0" smtClean="0"/>
            <a:t>„Подкрепа за </a:t>
          </a:r>
          <a:r>
            <a:rPr lang="bg-BG" sz="1300" b="1" kern="1200" dirty="0" err="1" smtClean="0"/>
            <a:t>деинституционализация</a:t>
          </a:r>
          <a:r>
            <a:rPr lang="bg-BG" sz="1300" b="1" kern="1200" dirty="0" smtClean="0"/>
            <a:t> на социалните услуги за възрастни и хора с увреждания“</a:t>
          </a:r>
          <a:r>
            <a:rPr lang="bg-BG" sz="1300" kern="1200" dirty="0" smtClean="0"/>
            <a:t> по Приоритетна ос 5 „Регионална социална</a:t>
          </a:r>
          <a:endParaRPr lang="bg-BG" sz="1300" kern="1200" dirty="0"/>
        </a:p>
      </dsp:txBody>
      <dsp:txXfrm>
        <a:off x="2972378" y="1228076"/>
        <a:ext cx="2483713" cy="1403528"/>
      </dsp:txXfrm>
    </dsp:sp>
    <dsp:sp modelId="{C3C9D970-0B6B-4C6C-BDCC-A07CF39FC122}">
      <dsp:nvSpPr>
        <dsp:cNvPr id="0" name=""/>
        <dsp:cNvSpPr/>
      </dsp:nvSpPr>
      <dsp:spPr>
        <a:xfrm>
          <a:off x="5703860" y="1152149"/>
          <a:ext cx="2635567" cy="155538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300" kern="1200" dirty="0" smtClean="0"/>
            <a:t>Процедура </a:t>
          </a:r>
          <a:r>
            <a:rPr lang="bg-BG" sz="1300" b="1" kern="1200" dirty="0" smtClean="0"/>
            <a:t>„Развитие на туристически атракции“</a:t>
          </a:r>
          <a:r>
            <a:rPr lang="bg-BG" sz="1300" kern="1200" dirty="0" smtClean="0"/>
            <a:t> по Приоритетна ос 6 „Регионален туризъм“. </a:t>
          </a:r>
          <a:endParaRPr lang="bg-BG" sz="1300" kern="1200" dirty="0"/>
        </a:p>
      </dsp:txBody>
      <dsp:txXfrm>
        <a:off x="5779787" y="1228076"/>
        <a:ext cx="2483713" cy="14035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E606E9-A11B-4E58-A28E-D64BFF7FC582}">
      <dsp:nvSpPr>
        <dsp:cNvPr id="0" name=""/>
        <dsp:cNvSpPr/>
      </dsp:nvSpPr>
      <dsp:spPr>
        <a:xfrm>
          <a:off x="129253" y="2681337"/>
          <a:ext cx="1847944" cy="6089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000" kern="1200" dirty="0" smtClean="0">
              <a:latin typeface="Arial" panose="020B0604020202020204" pitchFamily="34" charset="0"/>
              <a:cs typeface="Arial" panose="020B0604020202020204" pitchFamily="34" charset="0"/>
            </a:rPr>
            <a:t>Допустими кандидати са 28 града опорни центрове от 4-то ниво на националната </a:t>
          </a:r>
          <a:r>
            <a:rPr lang="bg-BG" sz="1000" kern="1200" noProof="0" dirty="0" err="1" smtClean="0">
              <a:latin typeface="Arial" panose="020B0604020202020204" pitchFamily="34" charset="0"/>
              <a:cs typeface="Arial" panose="020B0604020202020204" pitchFamily="34" charset="0"/>
            </a:rPr>
            <a:t>полицентрична</a:t>
          </a:r>
          <a:r>
            <a:rPr lang="bg-BG" sz="1000" kern="1200" dirty="0" smtClean="0">
              <a:latin typeface="Arial" panose="020B0604020202020204" pitchFamily="34" charset="0"/>
              <a:cs typeface="Arial" panose="020B0604020202020204" pitchFamily="34" charset="0"/>
            </a:rPr>
            <a:t> система. </a:t>
          </a:r>
          <a:endParaRPr lang="bg-BG" sz="1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29253" y="2681337"/>
        <a:ext cx="1847944" cy="608981"/>
      </dsp:txXfrm>
    </dsp:sp>
    <dsp:sp modelId="{B1D06F0E-366D-4147-81C4-2FEEEBB0B624}">
      <dsp:nvSpPr>
        <dsp:cNvPr id="0" name=""/>
        <dsp:cNvSpPr/>
      </dsp:nvSpPr>
      <dsp:spPr>
        <a:xfrm>
          <a:off x="1736" y="2487575"/>
          <a:ext cx="146995" cy="146995"/>
        </a:xfrm>
        <a:prstGeom prst="ellipse">
          <a:avLst/>
        </a:prstGeom>
        <a:gradFill rotWithShape="0">
          <a:gsLst>
            <a:gs pos="0">
              <a:schemeClr val="accent2">
                <a:shade val="50000"/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2">
                <a:shade val="50000"/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2">
                <a:shade val="50000"/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2">
                <a:shade val="50000"/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shade val="5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3856614-51DA-401C-8E90-971ADE7BDAF5}">
      <dsp:nvSpPr>
        <dsp:cNvPr id="0" name=""/>
        <dsp:cNvSpPr/>
      </dsp:nvSpPr>
      <dsp:spPr>
        <a:xfrm>
          <a:off x="206808" y="2294641"/>
          <a:ext cx="146995" cy="146995"/>
        </a:xfrm>
        <a:prstGeom prst="ellipse">
          <a:avLst/>
        </a:prstGeom>
        <a:gradFill rotWithShape="0">
          <a:gsLst>
            <a:gs pos="0">
              <a:schemeClr val="accent2">
                <a:shade val="50000"/>
                <a:hueOff val="75351"/>
                <a:satOff val="-4497"/>
                <a:lumOff val="5687"/>
                <a:alphaOff val="0"/>
                <a:tint val="70000"/>
                <a:satMod val="130000"/>
              </a:schemeClr>
            </a:gs>
            <a:gs pos="43000">
              <a:schemeClr val="accent2">
                <a:shade val="50000"/>
                <a:hueOff val="75351"/>
                <a:satOff val="-4497"/>
                <a:lumOff val="5687"/>
                <a:alphaOff val="0"/>
                <a:tint val="44000"/>
                <a:satMod val="165000"/>
              </a:schemeClr>
            </a:gs>
            <a:gs pos="93000">
              <a:schemeClr val="accent2">
                <a:shade val="50000"/>
                <a:hueOff val="75351"/>
                <a:satOff val="-4497"/>
                <a:lumOff val="5687"/>
                <a:alphaOff val="0"/>
                <a:tint val="15000"/>
                <a:satMod val="165000"/>
              </a:schemeClr>
            </a:gs>
            <a:gs pos="100000">
              <a:schemeClr val="accent2">
                <a:shade val="50000"/>
                <a:hueOff val="75351"/>
                <a:satOff val="-4497"/>
                <a:lumOff val="5687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shade val="50000"/>
              <a:hueOff val="75351"/>
              <a:satOff val="-4497"/>
              <a:lumOff val="5687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5763C05-BF8A-4CFF-B1E2-60D8E3E39441}">
      <dsp:nvSpPr>
        <dsp:cNvPr id="0" name=""/>
        <dsp:cNvSpPr/>
      </dsp:nvSpPr>
      <dsp:spPr>
        <a:xfrm>
          <a:off x="400580" y="2221544"/>
          <a:ext cx="230993" cy="230993"/>
        </a:xfrm>
        <a:prstGeom prst="ellipse">
          <a:avLst/>
        </a:prstGeom>
        <a:gradFill rotWithShape="0">
          <a:gsLst>
            <a:gs pos="0">
              <a:schemeClr val="accent2">
                <a:shade val="50000"/>
                <a:hueOff val="150702"/>
                <a:satOff val="-8994"/>
                <a:lumOff val="11373"/>
                <a:alphaOff val="0"/>
                <a:tint val="70000"/>
                <a:satMod val="130000"/>
              </a:schemeClr>
            </a:gs>
            <a:gs pos="43000">
              <a:schemeClr val="accent2">
                <a:shade val="50000"/>
                <a:hueOff val="150702"/>
                <a:satOff val="-8994"/>
                <a:lumOff val="11373"/>
                <a:alphaOff val="0"/>
                <a:tint val="44000"/>
                <a:satMod val="165000"/>
              </a:schemeClr>
            </a:gs>
            <a:gs pos="93000">
              <a:schemeClr val="accent2">
                <a:shade val="50000"/>
                <a:hueOff val="150702"/>
                <a:satOff val="-8994"/>
                <a:lumOff val="11373"/>
                <a:alphaOff val="0"/>
                <a:tint val="15000"/>
                <a:satMod val="165000"/>
              </a:schemeClr>
            </a:gs>
            <a:gs pos="100000">
              <a:schemeClr val="accent2">
                <a:shade val="50000"/>
                <a:hueOff val="150702"/>
                <a:satOff val="-8994"/>
                <a:lumOff val="11373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shade val="50000"/>
              <a:hueOff val="150702"/>
              <a:satOff val="-8994"/>
              <a:lumOff val="11373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6F79F95-5067-430F-BCC0-BA26AF0F854F}">
      <dsp:nvSpPr>
        <dsp:cNvPr id="0" name=""/>
        <dsp:cNvSpPr/>
      </dsp:nvSpPr>
      <dsp:spPr>
        <a:xfrm>
          <a:off x="612370" y="2093238"/>
          <a:ext cx="146995" cy="146995"/>
        </a:xfrm>
        <a:prstGeom prst="ellipse">
          <a:avLst/>
        </a:prstGeom>
        <a:gradFill rotWithShape="0">
          <a:gsLst>
            <a:gs pos="0">
              <a:schemeClr val="accent2">
                <a:shade val="50000"/>
                <a:hueOff val="226053"/>
                <a:satOff val="-13491"/>
                <a:lumOff val="17060"/>
                <a:alphaOff val="0"/>
                <a:tint val="70000"/>
                <a:satMod val="130000"/>
              </a:schemeClr>
            </a:gs>
            <a:gs pos="43000">
              <a:schemeClr val="accent2">
                <a:shade val="50000"/>
                <a:hueOff val="226053"/>
                <a:satOff val="-13491"/>
                <a:lumOff val="17060"/>
                <a:alphaOff val="0"/>
                <a:tint val="44000"/>
                <a:satMod val="165000"/>
              </a:schemeClr>
            </a:gs>
            <a:gs pos="93000">
              <a:schemeClr val="accent2">
                <a:shade val="50000"/>
                <a:hueOff val="226053"/>
                <a:satOff val="-13491"/>
                <a:lumOff val="17060"/>
                <a:alphaOff val="0"/>
                <a:tint val="15000"/>
                <a:satMod val="165000"/>
              </a:schemeClr>
            </a:gs>
            <a:gs pos="100000">
              <a:schemeClr val="accent2">
                <a:shade val="50000"/>
                <a:hueOff val="226053"/>
                <a:satOff val="-13491"/>
                <a:lumOff val="1706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shade val="50000"/>
              <a:hueOff val="226053"/>
              <a:satOff val="-13491"/>
              <a:lumOff val="1706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E5B5ABE-5281-4B68-AAAF-4F0AD81D7717}">
      <dsp:nvSpPr>
        <dsp:cNvPr id="0" name=""/>
        <dsp:cNvSpPr/>
      </dsp:nvSpPr>
      <dsp:spPr>
        <a:xfrm>
          <a:off x="960616" y="1935501"/>
          <a:ext cx="146995" cy="146995"/>
        </a:xfrm>
        <a:prstGeom prst="ellipse">
          <a:avLst/>
        </a:prstGeom>
        <a:gradFill rotWithShape="0">
          <a:gsLst>
            <a:gs pos="0">
              <a:schemeClr val="accent2">
                <a:shade val="50000"/>
                <a:hueOff val="301404"/>
                <a:satOff val="-17987"/>
                <a:lumOff val="22747"/>
                <a:alphaOff val="0"/>
                <a:tint val="70000"/>
                <a:satMod val="130000"/>
              </a:schemeClr>
            </a:gs>
            <a:gs pos="43000">
              <a:schemeClr val="accent2">
                <a:shade val="50000"/>
                <a:hueOff val="301404"/>
                <a:satOff val="-17987"/>
                <a:lumOff val="22747"/>
                <a:alphaOff val="0"/>
                <a:tint val="44000"/>
                <a:satMod val="165000"/>
              </a:schemeClr>
            </a:gs>
            <a:gs pos="93000">
              <a:schemeClr val="accent2">
                <a:shade val="50000"/>
                <a:hueOff val="301404"/>
                <a:satOff val="-17987"/>
                <a:lumOff val="22747"/>
                <a:alphaOff val="0"/>
                <a:tint val="15000"/>
                <a:satMod val="165000"/>
              </a:schemeClr>
            </a:gs>
            <a:gs pos="100000">
              <a:schemeClr val="accent2">
                <a:shade val="50000"/>
                <a:hueOff val="301404"/>
                <a:satOff val="-17987"/>
                <a:lumOff val="22747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shade val="50000"/>
              <a:hueOff val="301404"/>
              <a:satOff val="-17987"/>
              <a:lumOff val="22747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4E3D61D-E3EC-4174-8B48-EFEF2AE0AB1A}">
      <dsp:nvSpPr>
        <dsp:cNvPr id="0" name=""/>
        <dsp:cNvSpPr/>
      </dsp:nvSpPr>
      <dsp:spPr>
        <a:xfrm>
          <a:off x="1279598" y="2166853"/>
          <a:ext cx="146995" cy="146995"/>
        </a:xfrm>
        <a:prstGeom prst="ellipse">
          <a:avLst/>
        </a:prstGeom>
        <a:gradFill rotWithShape="0">
          <a:gsLst>
            <a:gs pos="0">
              <a:schemeClr val="accent2">
                <a:shade val="50000"/>
                <a:hueOff val="376755"/>
                <a:satOff val="-22484"/>
                <a:lumOff val="28434"/>
                <a:alphaOff val="0"/>
                <a:tint val="70000"/>
                <a:satMod val="130000"/>
              </a:schemeClr>
            </a:gs>
            <a:gs pos="43000">
              <a:schemeClr val="accent2">
                <a:shade val="50000"/>
                <a:hueOff val="376755"/>
                <a:satOff val="-22484"/>
                <a:lumOff val="28434"/>
                <a:alphaOff val="0"/>
                <a:tint val="44000"/>
                <a:satMod val="165000"/>
              </a:schemeClr>
            </a:gs>
            <a:gs pos="93000">
              <a:schemeClr val="accent2">
                <a:shade val="50000"/>
                <a:hueOff val="376755"/>
                <a:satOff val="-22484"/>
                <a:lumOff val="28434"/>
                <a:alphaOff val="0"/>
                <a:tint val="15000"/>
                <a:satMod val="165000"/>
              </a:schemeClr>
            </a:gs>
            <a:gs pos="100000">
              <a:schemeClr val="accent2">
                <a:shade val="50000"/>
                <a:hueOff val="376755"/>
                <a:satOff val="-22484"/>
                <a:lumOff val="28434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shade val="50000"/>
              <a:hueOff val="376755"/>
              <a:satOff val="-22484"/>
              <a:lumOff val="28434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317F844-E745-4F82-ABB7-620FEEF2AE4D}">
      <dsp:nvSpPr>
        <dsp:cNvPr id="0" name=""/>
        <dsp:cNvSpPr/>
      </dsp:nvSpPr>
      <dsp:spPr>
        <a:xfrm>
          <a:off x="1485392" y="2269750"/>
          <a:ext cx="230993" cy="230993"/>
        </a:xfrm>
        <a:prstGeom prst="ellipse">
          <a:avLst/>
        </a:prstGeom>
        <a:gradFill rotWithShape="0">
          <a:gsLst>
            <a:gs pos="0">
              <a:schemeClr val="accent2">
                <a:shade val="50000"/>
                <a:hueOff val="452106"/>
                <a:satOff val="-26981"/>
                <a:lumOff val="34120"/>
                <a:alphaOff val="0"/>
                <a:tint val="70000"/>
                <a:satMod val="130000"/>
              </a:schemeClr>
            </a:gs>
            <a:gs pos="43000">
              <a:schemeClr val="accent2">
                <a:shade val="50000"/>
                <a:hueOff val="452106"/>
                <a:satOff val="-26981"/>
                <a:lumOff val="34120"/>
                <a:alphaOff val="0"/>
                <a:tint val="44000"/>
                <a:satMod val="165000"/>
              </a:schemeClr>
            </a:gs>
            <a:gs pos="93000">
              <a:schemeClr val="accent2">
                <a:shade val="50000"/>
                <a:hueOff val="452106"/>
                <a:satOff val="-26981"/>
                <a:lumOff val="34120"/>
                <a:alphaOff val="0"/>
                <a:tint val="15000"/>
                <a:satMod val="165000"/>
              </a:schemeClr>
            </a:gs>
            <a:gs pos="100000">
              <a:schemeClr val="accent2">
                <a:shade val="50000"/>
                <a:hueOff val="452106"/>
                <a:satOff val="-26981"/>
                <a:lumOff val="3412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shade val="50000"/>
              <a:hueOff val="452106"/>
              <a:satOff val="-26981"/>
              <a:lumOff val="3412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99187EF-98F6-4FC4-B00C-33A890D7AF01}">
      <dsp:nvSpPr>
        <dsp:cNvPr id="0" name=""/>
        <dsp:cNvSpPr/>
      </dsp:nvSpPr>
      <dsp:spPr>
        <a:xfrm>
          <a:off x="1795385" y="2408706"/>
          <a:ext cx="146995" cy="146995"/>
        </a:xfrm>
        <a:prstGeom prst="ellipse">
          <a:avLst/>
        </a:prstGeom>
        <a:gradFill rotWithShape="0">
          <a:gsLst>
            <a:gs pos="0">
              <a:schemeClr val="accent2">
                <a:shade val="50000"/>
                <a:hueOff val="527458"/>
                <a:satOff val="-31478"/>
                <a:lumOff val="39807"/>
                <a:alphaOff val="0"/>
                <a:tint val="70000"/>
                <a:satMod val="130000"/>
              </a:schemeClr>
            </a:gs>
            <a:gs pos="43000">
              <a:schemeClr val="accent2">
                <a:shade val="50000"/>
                <a:hueOff val="527458"/>
                <a:satOff val="-31478"/>
                <a:lumOff val="39807"/>
                <a:alphaOff val="0"/>
                <a:tint val="44000"/>
                <a:satMod val="165000"/>
              </a:schemeClr>
            </a:gs>
            <a:gs pos="93000">
              <a:schemeClr val="accent2">
                <a:shade val="50000"/>
                <a:hueOff val="527458"/>
                <a:satOff val="-31478"/>
                <a:lumOff val="39807"/>
                <a:alphaOff val="0"/>
                <a:tint val="15000"/>
                <a:satMod val="165000"/>
              </a:schemeClr>
            </a:gs>
            <a:gs pos="100000">
              <a:schemeClr val="accent2">
                <a:shade val="50000"/>
                <a:hueOff val="527458"/>
                <a:satOff val="-31478"/>
                <a:lumOff val="39807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shade val="50000"/>
              <a:hueOff val="527458"/>
              <a:satOff val="-31478"/>
              <a:lumOff val="39807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E3D971F-4C82-4EAB-91C9-9395C1E8A2F8}">
      <dsp:nvSpPr>
        <dsp:cNvPr id="0" name=""/>
        <dsp:cNvSpPr/>
      </dsp:nvSpPr>
      <dsp:spPr>
        <a:xfrm>
          <a:off x="2031987" y="2645310"/>
          <a:ext cx="146995" cy="146995"/>
        </a:xfrm>
        <a:prstGeom prst="ellipse">
          <a:avLst/>
        </a:prstGeom>
        <a:gradFill rotWithShape="0">
          <a:gsLst>
            <a:gs pos="0">
              <a:schemeClr val="accent2">
                <a:shade val="50000"/>
                <a:hueOff val="602809"/>
                <a:satOff val="-35975"/>
                <a:lumOff val="45494"/>
                <a:alphaOff val="0"/>
                <a:tint val="70000"/>
                <a:satMod val="130000"/>
              </a:schemeClr>
            </a:gs>
            <a:gs pos="43000">
              <a:schemeClr val="accent2">
                <a:shade val="50000"/>
                <a:hueOff val="602809"/>
                <a:satOff val="-35975"/>
                <a:lumOff val="45494"/>
                <a:alphaOff val="0"/>
                <a:tint val="44000"/>
                <a:satMod val="165000"/>
              </a:schemeClr>
            </a:gs>
            <a:gs pos="93000">
              <a:schemeClr val="accent2">
                <a:shade val="50000"/>
                <a:hueOff val="602809"/>
                <a:satOff val="-35975"/>
                <a:lumOff val="45494"/>
                <a:alphaOff val="0"/>
                <a:tint val="15000"/>
                <a:satMod val="165000"/>
              </a:schemeClr>
            </a:gs>
            <a:gs pos="100000">
              <a:schemeClr val="accent2">
                <a:shade val="50000"/>
                <a:hueOff val="602809"/>
                <a:satOff val="-35975"/>
                <a:lumOff val="45494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shade val="50000"/>
              <a:hueOff val="602809"/>
              <a:satOff val="-35975"/>
              <a:lumOff val="45494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206C2EA-9CD0-43D1-8DD6-558EC58EE013}">
      <dsp:nvSpPr>
        <dsp:cNvPr id="0" name=""/>
        <dsp:cNvSpPr/>
      </dsp:nvSpPr>
      <dsp:spPr>
        <a:xfrm>
          <a:off x="817523" y="2172106"/>
          <a:ext cx="377988" cy="377988"/>
        </a:xfrm>
        <a:prstGeom prst="ellipse">
          <a:avLst/>
        </a:prstGeom>
        <a:gradFill rotWithShape="0">
          <a:gsLst>
            <a:gs pos="0">
              <a:schemeClr val="accent2">
                <a:shade val="50000"/>
                <a:hueOff val="678160"/>
                <a:satOff val="-40472"/>
                <a:lumOff val="51181"/>
                <a:alphaOff val="0"/>
                <a:tint val="70000"/>
                <a:satMod val="130000"/>
              </a:schemeClr>
            </a:gs>
            <a:gs pos="43000">
              <a:schemeClr val="accent2">
                <a:shade val="50000"/>
                <a:hueOff val="678160"/>
                <a:satOff val="-40472"/>
                <a:lumOff val="51181"/>
                <a:alphaOff val="0"/>
                <a:tint val="44000"/>
                <a:satMod val="165000"/>
              </a:schemeClr>
            </a:gs>
            <a:gs pos="93000">
              <a:schemeClr val="accent2">
                <a:shade val="50000"/>
                <a:hueOff val="678160"/>
                <a:satOff val="-40472"/>
                <a:lumOff val="51181"/>
                <a:alphaOff val="0"/>
                <a:tint val="15000"/>
                <a:satMod val="165000"/>
              </a:schemeClr>
            </a:gs>
            <a:gs pos="100000">
              <a:schemeClr val="accent2">
                <a:shade val="50000"/>
                <a:hueOff val="678160"/>
                <a:satOff val="-40472"/>
                <a:lumOff val="51181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shade val="50000"/>
              <a:hueOff val="678160"/>
              <a:satOff val="-40472"/>
              <a:lumOff val="51181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EE8DF27-066A-45FE-88DE-ED960B281C7D}">
      <dsp:nvSpPr>
        <dsp:cNvPr id="0" name=""/>
        <dsp:cNvSpPr/>
      </dsp:nvSpPr>
      <dsp:spPr>
        <a:xfrm>
          <a:off x="307478" y="3355118"/>
          <a:ext cx="146995" cy="146995"/>
        </a:xfrm>
        <a:prstGeom prst="ellipse">
          <a:avLst/>
        </a:prstGeom>
        <a:gradFill rotWithShape="0">
          <a:gsLst>
            <a:gs pos="0">
              <a:schemeClr val="accent2">
                <a:shade val="50000"/>
                <a:hueOff val="678160"/>
                <a:satOff val="-40472"/>
                <a:lumOff val="51181"/>
                <a:alphaOff val="0"/>
                <a:tint val="70000"/>
                <a:satMod val="130000"/>
              </a:schemeClr>
            </a:gs>
            <a:gs pos="43000">
              <a:schemeClr val="accent2">
                <a:shade val="50000"/>
                <a:hueOff val="678160"/>
                <a:satOff val="-40472"/>
                <a:lumOff val="51181"/>
                <a:alphaOff val="0"/>
                <a:tint val="44000"/>
                <a:satMod val="165000"/>
              </a:schemeClr>
            </a:gs>
            <a:gs pos="93000">
              <a:schemeClr val="accent2">
                <a:shade val="50000"/>
                <a:hueOff val="678160"/>
                <a:satOff val="-40472"/>
                <a:lumOff val="51181"/>
                <a:alphaOff val="0"/>
                <a:tint val="15000"/>
                <a:satMod val="165000"/>
              </a:schemeClr>
            </a:gs>
            <a:gs pos="100000">
              <a:schemeClr val="accent2">
                <a:shade val="50000"/>
                <a:hueOff val="678160"/>
                <a:satOff val="-40472"/>
                <a:lumOff val="51181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shade val="50000"/>
              <a:hueOff val="678160"/>
              <a:satOff val="-40472"/>
              <a:lumOff val="51181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3C45F4D-E8DE-41F7-80F6-CDAC5A09F76B}">
      <dsp:nvSpPr>
        <dsp:cNvPr id="0" name=""/>
        <dsp:cNvSpPr/>
      </dsp:nvSpPr>
      <dsp:spPr>
        <a:xfrm>
          <a:off x="1534" y="3433985"/>
          <a:ext cx="230993" cy="230993"/>
        </a:xfrm>
        <a:prstGeom prst="ellipse">
          <a:avLst/>
        </a:prstGeom>
        <a:gradFill rotWithShape="0">
          <a:gsLst>
            <a:gs pos="0">
              <a:schemeClr val="accent2">
                <a:shade val="50000"/>
                <a:hueOff val="602809"/>
                <a:satOff val="-35975"/>
                <a:lumOff val="45494"/>
                <a:alphaOff val="0"/>
                <a:tint val="70000"/>
                <a:satMod val="130000"/>
              </a:schemeClr>
            </a:gs>
            <a:gs pos="43000">
              <a:schemeClr val="accent2">
                <a:shade val="50000"/>
                <a:hueOff val="602809"/>
                <a:satOff val="-35975"/>
                <a:lumOff val="45494"/>
                <a:alphaOff val="0"/>
                <a:tint val="44000"/>
                <a:satMod val="165000"/>
              </a:schemeClr>
            </a:gs>
            <a:gs pos="93000">
              <a:schemeClr val="accent2">
                <a:shade val="50000"/>
                <a:hueOff val="602809"/>
                <a:satOff val="-35975"/>
                <a:lumOff val="45494"/>
                <a:alphaOff val="0"/>
                <a:tint val="15000"/>
                <a:satMod val="165000"/>
              </a:schemeClr>
            </a:gs>
            <a:gs pos="100000">
              <a:schemeClr val="accent2">
                <a:shade val="50000"/>
                <a:hueOff val="602809"/>
                <a:satOff val="-35975"/>
                <a:lumOff val="45494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shade val="50000"/>
              <a:hueOff val="602809"/>
              <a:satOff val="-35975"/>
              <a:lumOff val="45494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5F18465-006B-49F1-9A99-2E46D97EACBC}">
      <dsp:nvSpPr>
        <dsp:cNvPr id="0" name=""/>
        <dsp:cNvSpPr/>
      </dsp:nvSpPr>
      <dsp:spPr>
        <a:xfrm>
          <a:off x="454474" y="3512855"/>
          <a:ext cx="335989" cy="335989"/>
        </a:xfrm>
        <a:prstGeom prst="ellipse">
          <a:avLst/>
        </a:prstGeom>
        <a:gradFill rotWithShape="0">
          <a:gsLst>
            <a:gs pos="0">
              <a:schemeClr val="accent2">
                <a:shade val="50000"/>
                <a:hueOff val="527458"/>
                <a:satOff val="-31478"/>
                <a:lumOff val="39807"/>
                <a:alphaOff val="0"/>
                <a:tint val="70000"/>
                <a:satMod val="130000"/>
              </a:schemeClr>
            </a:gs>
            <a:gs pos="43000">
              <a:schemeClr val="accent2">
                <a:shade val="50000"/>
                <a:hueOff val="527458"/>
                <a:satOff val="-31478"/>
                <a:lumOff val="39807"/>
                <a:alphaOff val="0"/>
                <a:tint val="44000"/>
                <a:satMod val="165000"/>
              </a:schemeClr>
            </a:gs>
            <a:gs pos="93000">
              <a:schemeClr val="accent2">
                <a:shade val="50000"/>
                <a:hueOff val="527458"/>
                <a:satOff val="-31478"/>
                <a:lumOff val="39807"/>
                <a:alphaOff val="0"/>
                <a:tint val="15000"/>
                <a:satMod val="165000"/>
              </a:schemeClr>
            </a:gs>
            <a:gs pos="100000">
              <a:schemeClr val="accent2">
                <a:shade val="50000"/>
                <a:hueOff val="527458"/>
                <a:satOff val="-31478"/>
                <a:lumOff val="39807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shade val="50000"/>
              <a:hueOff val="527458"/>
              <a:satOff val="-31478"/>
              <a:lumOff val="39807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8E478F3-B7C0-420F-9B9D-858DBC9364F4}">
      <dsp:nvSpPr>
        <dsp:cNvPr id="0" name=""/>
        <dsp:cNvSpPr/>
      </dsp:nvSpPr>
      <dsp:spPr>
        <a:xfrm>
          <a:off x="808617" y="3537289"/>
          <a:ext cx="146995" cy="146995"/>
        </a:xfrm>
        <a:prstGeom prst="ellipse">
          <a:avLst/>
        </a:prstGeom>
        <a:gradFill rotWithShape="0">
          <a:gsLst>
            <a:gs pos="0">
              <a:schemeClr val="accent2">
                <a:shade val="50000"/>
                <a:hueOff val="452106"/>
                <a:satOff val="-26981"/>
                <a:lumOff val="34120"/>
                <a:alphaOff val="0"/>
                <a:tint val="70000"/>
                <a:satMod val="130000"/>
              </a:schemeClr>
            </a:gs>
            <a:gs pos="43000">
              <a:schemeClr val="accent2">
                <a:shade val="50000"/>
                <a:hueOff val="452106"/>
                <a:satOff val="-26981"/>
                <a:lumOff val="34120"/>
                <a:alphaOff val="0"/>
                <a:tint val="44000"/>
                <a:satMod val="165000"/>
              </a:schemeClr>
            </a:gs>
            <a:gs pos="93000">
              <a:schemeClr val="accent2">
                <a:shade val="50000"/>
                <a:hueOff val="452106"/>
                <a:satOff val="-26981"/>
                <a:lumOff val="34120"/>
                <a:alphaOff val="0"/>
                <a:tint val="15000"/>
                <a:satMod val="165000"/>
              </a:schemeClr>
            </a:gs>
            <a:gs pos="100000">
              <a:schemeClr val="accent2">
                <a:shade val="50000"/>
                <a:hueOff val="452106"/>
                <a:satOff val="-26981"/>
                <a:lumOff val="3412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shade val="50000"/>
              <a:hueOff val="452106"/>
              <a:satOff val="-26981"/>
              <a:lumOff val="3412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387D558-91A4-42D6-9E5C-F1898A3F5AE6}">
      <dsp:nvSpPr>
        <dsp:cNvPr id="0" name=""/>
        <dsp:cNvSpPr/>
      </dsp:nvSpPr>
      <dsp:spPr>
        <a:xfrm>
          <a:off x="994000" y="3512853"/>
          <a:ext cx="230993" cy="230993"/>
        </a:xfrm>
        <a:prstGeom prst="ellipse">
          <a:avLst/>
        </a:prstGeom>
        <a:gradFill rotWithShape="0">
          <a:gsLst>
            <a:gs pos="0">
              <a:schemeClr val="accent2">
                <a:shade val="50000"/>
                <a:hueOff val="376755"/>
                <a:satOff val="-22484"/>
                <a:lumOff val="28434"/>
                <a:alphaOff val="0"/>
                <a:tint val="70000"/>
                <a:satMod val="130000"/>
              </a:schemeClr>
            </a:gs>
            <a:gs pos="43000">
              <a:schemeClr val="accent2">
                <a:shade val="50000"/>
                <a:hueOff val="376755"/>
                <a:satOff val="-22484"/>
                <a:lumOff val="28434"/>
                <a:alphaOff val="0"/>
                <a:tint val="44000"/>
                <a:satMod val="165000"/>
              </a:schemeClr>
            </a:gs>
            <a:gs pos="93000">
              <a:schemeClr val="accent2">
                <a:shade val="50000"/>
                <a:hueOff val="376755"/>
                <a:satOff val="-22484"/>
                <a:lumOff val="28434"/>
                <a:alphaOff val="0"/>
                <a:tint val="15000"/>
                <a:satMod val="165000"/>
              </a:schemeClr>
            </a:gs>
            <a:gs pos="100000">
              <a:schemeClr val="accent2">
                <a:shade val="50000"/>
                <a:hueOff val="376755"/>
                <a:satOff val="-22484"/>
                <a:lumOff val="28434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shade val="50000"/>
              <a:hueOff val="376755"/>
              <a:satOff val="-22484"/>
              <a:lumOff val="28434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9D339FE-39C2-4904-BB3C-DDE2F1CC9E07}">
      <dsp:nvSpPr>
        <dsp:cNvPr id="0" name=""/>
        <dsp:cNvSpPr/>
      </dsp:nvSpPr>
      <dsp:spPr>
        <a:xfrm>
          <a:off x="1261400" y="3683484"/>
          <a:ext cx="146995" cy="146995"/>
        </a:xfrm>
        <a:prstGeom prst="ellipse">
          <a:avLst/>
        </a:prstGeom>
        <a:gradFill rotWithShape="0">
          <a:gsLst>
            <a:gs pos="0">
              <a:schemeClr val="accent2">
                <a:shade val="50000"/>
                <a:hueOff val="301404"/>
                <a:satOff val="-17987"/>
                <a:lumOff val="22747"/>
                <a:alphaOff val="0"/>
                <a:tint val="70000"/>
                <a:satMod val="130000"/>
              </a:schemeClr>
            </a:gs>
            <a:gs pos="43000">
              <a:schemeClr val="accent2">
                <a:shade val="50000"/>
                <a:hueOff val="301404"/>
                <a:satOff val="-17987"/>
                <a:lumOff val="22747"/>
                <a:alphaOff val="0"/>
                <a:tint val="44000"/>
                <a:satMod val="165000"/>
              </a:schemeClr>
            </a:gs>
            <a:gs pos="93000">
              <a:schemeClr val="accent2">
                <a:shade val="50000"/>
                <a:hueOff val="301404"/>
                <a:satOff val="-17987"/>
                <a:lumOff val="22747"/>
                <a:alphaOff val="0"/>
                <a:tint val="15000"/>
                <a:satMod val="165000"/>
              </a:schemeClr>
            </a:gs>
            <a:gs pos="100000">
              <a:schemeClr val="accent2">
                <a:shade val="50000"/>
                <a:hueOff val="301404"/>
                <a:satOff val="-17987"/>
                <a:lumOff val="22747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shade val="50000"/>
              <a:hueOff val="301404"/>
              <a:satOff val="-17987"/>
              <a:lumOff val="22747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930F988-6045-47EF-96A5-82BA3D55BA70}">
      <dsp:nvSpPr>
        <dsp:cNvPr id="0" name=""/>
        <dsp:cNvSpPr/>
      </dsp:nvSpPr>
      <dsp:spPr>
        <a:xfrm>
          <a:off x="1361915" y="3381036"/>
          <a:ext cx="335989" cy="335989"/>
        </a:xfrm>
        <a:prstGeom prst="ellipse">
          <a:avLst/>
        </a:prstGeom>
        <a:gradFill rotWithShape="0">
          <a:gsLst>
            <a:gs pos="0">
              <a:schemeClr val="accent2">
                <a:shade val="50000"/>
                <a:hueOff val="226053"/>
                <a:satOff val="-13491"/>
                <a:lumOff val="17060"/>
                <a:alphaOff val="0"/>
                <a:tint val="70000"/>
                <a:satMod val="130000"/>
              </a:schemeClr>
            </a:gs>
            <a:gs pos="43000">
              <a:schemeClr val="accent2">
                <a:shade val="50000"/>
                <a:hueOff val="226053"/>
                <a:satOff val="-13491"/>
                <a:lumOff val="17060"/>
                <a:alphaOff val="0"/>
                <a:tint val="44000"/>
                <a:satMod val="165000"/>
              </a:schemeClr>
            </a:gs>
            <a:gs pos="93000">
              <a:schemeClr val="accent2">
                <a:shade val="50000"/>
                <a:hueOff val="226053"/>
                <a:satOff val="-13491"/>
                <a:lumOff val="17060"/>
                <a:alphaOff val="0"/>
                <a:tint val="15000"/>
                <a:satMod val="165000"/>
              </a:schemeClr>
            </a:gs>
            <a:gs pos="100000">
              <a:schemeClr val="accent2">
                <a:shade val="50000"/>
                <a:hueOff val="226053"/>
                <a:satOff val="-13491"/>
                <a:lumOff val="1706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shade val="50000"/>
              <a:hueOff val="226053"/>
              <a:satOff val="-13491"/>
              <a:lumOff val="1706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E3C235E-7C82-4007-80BB-51092F812DAC}">
      <dsp:nvSpPr>
        <dsp:cNvPr id="0" name=""/>
        <dsp:cNvSpPr/>
      </dsp:nvSpPr>
      <dsp:spPr>
        <a:xfrm>
          <a:off x="1814662" y="3298719"/>
          <a:ext cx="230993" cy="230993"/>
        </a:xfrm>
        <a:prstGeom prst="ellipse">
          <a:avLst/>
        </a:prstGeom>
        <a:gradFill rotWithShape="0">
          <a:gsLst>
            <a:gs pos="0">
              <a:schemeClr val="accent2">
                <a:shade val="50000"/>
                <a:hueOff val="150702"/>
                <a:satOff val="-8994"/>
                <a:lumOff val="11373"/>
                <a:alphaOff val="0"/>
                <a:tint val="70000"/>
                <a:satMod val="130000"/>
              </a:schemeClr>
            </a:gs>
            <a:gs pos="43000">
              <a:schemeClr val="accent2">
                <a:shade val="50000"/>
                <a:hueOff val="150702"/>
                <a:satOff val="-8994"/>
                <a:lumOff val="11373"/>
                <a:alphaOff val="0"/>
                <a:tint val="44000"/>
                <a:satMod val="165000"/>
              </a:schemeClr>
            </a:gs>
            <a:gs pos="93000">
              <a:schemeClr val="accent2">
                <a:shade val="50000"/>
                <a:hueOff val="150702"/>
                <a:satOff val="-8994"/>
                <a:lumOff val="11373"/>
                <a:alphaOff val="0"/>
                <a:tint val="15000"/>
                <a:satMod val="165000"/>
              </a:schemeClr>
            </a:gs>
            <a:gs pos="100000">
              <a:schemeClr val="accent2">
                <a:shade val="50000"/>
                <a:hueOff val="150702"/>
                <a:satOff val="-8994"/>
                <a:lumOff val="11373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shade val="50000"/>
              <a:hueOff val="150702"/>
              <a:satOff val="-8994"/>
              <a:lumOff val="11373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4036430-5A35-441D-9DA9-0120BACD4FF4}">
      <dsp:nvSpPr>
        <dsp:cNvPr id="0" name=""/>
        <dsp:cNvSpPr/>
      </dsp:nvSpPr>
      <dsp:spPr>
        <a:xfrm>
          <a:off x="2045655" y="2331146"/>
          <a:ext cx="678393" cy="1295127"/>
        </a:xfrm>
        <a:prstGeom prst="chevron">
          <a:avLst>
            <a:gd name="adj" fmla="val 62310"/>
          </a:avLst>
        </a:prstGeom>
        <a:gradFill rotWithShape="0">
          <a:gsLst>
            <a:gs pos="0">
              <a:schemeClr val="accent2">
                <a:shade val="90000"/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2">
                <a:shade val="90000"/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2">
                <a:shade val="90000"/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2">
                <a:shade val="90000"/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shade val="9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02354FD-F314-4122-9D56-401B01885398}">
      <dsp:nvSpPr>
        <dsp:cNvPr id="0" name=""/>
        <dsp:cNvSpPr/>
      </dsp:nvSpPr>
      <dsp:spPr>
        <a:xfrm>
          <a:off x="2724048" y="2331775"/>
          <a:ext cx="1573416" cy="12951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000" kern="1200" dirty="0" smtClean="0">
              <a:latin typeface="Arial" panose="020B0604020202020204" pitchFamily="34" charset="0"/>
              <a:cs typeface="Arial" panose="020B0604020202020204" pitchFamily="34" charset="0"/>
            </a:rPr>
            <a:t>Процедурата ще се реализира като процедура на подбор на проектни предложения съгласно чл.2, ал.1 от ПМС №162/05.07.2016 г., в съответствие с чл.25, ал.1, т.1 от ЗУСЕСИФ.</a:t>
          </a:r>
          <a:endParaRPr lang="bg-BG" sz="1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724048" y="2331775"/>
        <a:ext cx="1573416" cy="1295114"/>
      </dsp:txXfrm>
    </dsp:sp>
    <dsp:sp modelId="{6EC9D2CA-215F-46E0-A82A-39A96DA1B03E}">
      <dsp:nvSpPr>
        <dsp:cNvPr id="0" name=""/>
        <dsp:cNvSpPr/>
      </dsp:nvSpPr>
      <dsp:spPr>
        <a:xfrm>
          <a:off x="4297465" y="2331146"/>
          <a:ext cx="678393" cy="1295127"/>
        </a:xfrm>
        <a:prstGeom prst="chevron">
          <a:avLst>
            <a:gd name="adj" fmla="val 62310"/>
          </a:avLst>
        </a:prstGeom>
        <a:gradFill rotWithShape="0">
          <a:gsLst>
            <a:gs pos="0">
              <a:schemeClr val="accent2">
                <a:shade val="90000"/>
                <a:hueOff val="476702"/>
                <a:satOff val="-28065"/>
                <a:lumOff val="28425"/>
                <a:alphaOff val="0"/>
                <a:tint val="70000"/>
                <a:satMod val="130000"/>
              </a:schemeClr>
            </a:gs>
            <a:gs pos="43000">
              <a:schemeClr val="accent2">
                <a:shade val="90000"/>
                <a:hueOff val="476702"/>
                <a:satOff val="-28065"/>
                <a:lumOff val="28425"/>
                <a:alphaOff val="0"/>
                <a:tint val="44000"/>
                <a:satMod val="165000"/>
              </a:schemeClr>
            </a:gs>
            <a:gs pos="93000">
              <a:schemeClr val="accent2">
                <a:shade val="90000"/>
                <a:hueOff val="476702"/>
                <a:satOff val="-28065"/>
                <a:lumOff val="28425"/>
                <a:alphaOff val="0"/>
                <a:tint val="15000"/>
                <a:satMod val="165000"/>
              </a:schemeClr>
            </a:gs>
            <a:gs pos="100000">
              <a:schemeClr val="accent2">
                <a:shade val="90000"/>
                <a:hueOff val="476702"/>
                <a:satOff val="-28065"/>
                <a:lumOff val="28425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shade val="90000"/>
              <a:hueOff val="476702"/>
              <a:satOff val="-28065"/>
              <a:lumOff val="28425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25BE807-310A-4538-AF2D-01D14344FB7F}">
      <dsp:nvSpPr>
        <dsp:cNvPr id="0" name=""/>
        <dsp:cNvSpPr/>
      </dsp:nvSpPr>
      <dsp:spPr>
        <a:xfrm>
          <a:off x="4975859" y="2331775"/>
          <a:ext cx="1674417" cy="12951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kern="1200" dirty="0" smtClean="0">
              <a:latin typeface="Arial" panose="020B0604020202020204" pitchFamily="34" charset="0"/>
              <a:cs typeface="Arial" panose="020B0604020202020204" pitchFamily="34" charset="0"/>
            </a:rPr>
            <a:t>Общ индикативен бюджет на процедурата 11,5 млн. лв. </a:t>
          </a:r>
          <a:endParaRPr lang="bg-BG" sz="11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975859" y="2331775"/>
        <a:ext cx="1674417" cy="1295114"/>
      </dsp:txXfrm>
    </dsp:sp>
    <dsp:sp modelId="{CD72D15C-0B80-41DE-925A-AB415626001A}">
      <dsp:nvSpPr>
        <dsp:cNvPr id="0" name=""/>
        <dsp:cNvSpPr/>
      </dsp:nvSpPr>
      <dsp:spPr>
        <a:xfrm>
          <a:off x="6650276" y="2331146"/>
          <a:ext cx="678393" cy="1295127"/>
        </a:xfrm>
        <a:prstGeom prst="chevron">
          <a:avLst>
            <a:gd name="adj" fmla="val 62310"/>
          </a:avLst>
        </a:prstGeom>
        <a:gradFill rotWithShape="0">
          <a:gsLst>
            <a:gs pos="0">
              <a:schemeClr val="accent2">
                <a:shade val="90000"/>
                <a:hueOff val="476702"/>
                <a:satOff val="-28065"/>
                <a:lumOff val="28425"/>
                <a:alphaOff val="0"/>
                <a:tint val="70000"/>
                <a:satMod val="130000"/>
              </a:schemeClr>
            </a:gs>
            <a:gs pos="43000">
              <a:schemeClr val="accent2">
                <a:shade val="90000"/>
                <a:hueOff val="476702"/>
                <a:satOff val="-28065"/>
                <a:lumOff val="28425"/>
                <a:alphaOff val="0"/>
                <a:tint val="44000"/>
                <a:satMod val="165000"/>
              </a:schemeClr>
            </a:gs>
            <a:gs pos="93000">
              <a:schemeClr val="accent2">
                <a:shade val="90000"/>
                <a:hueOff val="476702"/>
                <a:satOff val="-28065"/>
                <a:lumOff val="28425"/>
                <a:alphaOff val="0"/>
                <a:tint val="15000"/>
                <a:satMod val="165000"/>
              </a:schemeClr>
            </a:gs>
            <a:gs pos="100000">
              <a:schemeClr val="accent2">
                <a:shade val="90000"/>
                <a:hueOff val="476702"/>
                <a:satOff val="-28065"/>
                <a:lumOff val="28425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shade val="90000"/>
              <a:hueOff val="476702"/>
              <a:satOff val="-28065"/>
              <a:lumOff val="28425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BF77A9D-97C1-4177-ACCE-C0466808A764}">
      <dsp:nvSpPr>
        <dsp:cNvPr id="0" name=""/>
        <dsp:cNvSpPr/>
      </dsp:nvSpPr>
      <dsp:spPr>
        <a:xfrm>
          <a:off x="7402676" y="2224114"/>
          <a:ext cx="1572639" cy="1572639"/>
        </a:xfrm>
        <a:prstGeom prst="ellipse">
          <a:avLst/>
        </a:prstGeom>
        <a:gradFill rotWithShape="0">
          <a:gsLst>
            <a:gs pos="0">
              <a:schemeClr val="accent2">
                <a:shade val="50000"/>
                <a:hueOff val="75351"/>
                <a:satOff val="-4497"/>
                <a:lumOff val="5687"/>
                <a:alphaOff val="0"/>
                <a:tint val="70000"/>
                <a:satMod val="130000"/>
              </a:schemeClr>
            </a:gs>
            <a:gs pos="43000">
              <a:schemeClr val="accent2">
                <a:shade val="50000"/>
                <a:hueOff val="75351"/>
                <a:satOff val="-4497"/>
                <a:lumOff val="5687"/>
                <a:alphaOff val="0"/>
                <a:tint val="44000"/>
                <a:satMod val="165000"/>
              </a:schemeClr>
            </a:gs>
            <a:gs pos="93000">
              <a:schemeClr val="accent2">
                <a:shade val="50000"/>
                <a:hueOff val="75351"/>
                <a:satOff val="-4497"/>
                <a:lumOff val="5687"/>
                <a:alphaOff val="0"/>
                <a:tint val="15000"/>
                <a:satMod val="165000"/>
              </a:schemeClr>
            </a:gs>
            <a:gs pos="100000">
              <a:schemeClr val="accent2">
                <a:shade val="50000"/>
                <a:hueOff val="75351"/>
                <a:satOff val="-4497"/>
                <a:lumOff val="5687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shade val="50000"/>
              <a:hueOff val="75351"/>
              <a:satOff val="-4497"/>
              <a:lumOff val="5687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kern="1200" dirty="0" smtClean="0">
              <a:latin typeface="Arial" panose="020B0604020202020204" pitchFamily="34" charset="0"/>
              <a:cs typeface="Arial" panose="020B0604020202020204" pitchFamily="34" charset="0"/>
            </a:rPr>
            <a:t>Краен срок за кандидатстване по процедурата – до 4 месеца от датата на обявяване.</a:t>
          </a:r>
          <a:endParaRPr lang="bg-BG" sz="11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632984" y="2454422"/>
        <a:ext cx="1112023" cy="11120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4442EB-ADCE-40D0-87BF-7C46586C510B}">
      <dsp:nvSpPr>
        <dsp:cNvPr id="0" name=""/>
        <dsp:cNvSpPr/>
      </dsp:nvSpPr>
      <dsp:spPr>
        <a:xfrm>
          <a:off x="-4721575" y="-723751"/>
          <a:ext cx="5623967" cy="5623967"/>
        </a:xfrm>
        <a:prstGeom prst="blockArc">
          <a:avLst>
            <a:gd name="adj1" fmla="val 18900000"/>
            <a:gd name="adj2" fmla="val 2700000"/>
            <a:gd name="adj3" fmla="val 384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E7169C-8F98-4326-9A05-A381EE67A400}">
      <dsp:nvSpPr>
        <dsp:cNvPr id="0" name=""/>
        <dsp:cNvSpPr/>
      </dsp:nvSpPr>
      <dsp:spPr>
        <a:xfrm>
          <a:off x="394930" y="260945"/>
          <a:ext cx="7901034" cy="5222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4516" tIns="38100" rIns="38100" bIns="3810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500" kern="1200" dirty="0" smtClean="0"/>
            <a:t>5 проекта по Приоритетна ос 1 „Устойчиво и интегрирано градско развитие“;</a:t>
          </a:r>
          <a:endParaRPr lang="bg-BG" sz="1500" kern="1200" dirty="0"/>
        </a:p>
      </dsp:txBody>
      <dsp:txXfrm>
        <a:off x="394930" y="260945"/>
        <a:ext cx="7901034" cy="522225"/>
      </dsp:txXfrm>
    </dsp:sp>
    <dsp:sp modelId="{54A11DAE-FA21-4B98-ACAF-0D73F0E2A122}">
      <dsp:nvSpPr>
        <dsp:cNvPr id="0" name=""/>
        <dsp:cNvSpPr/>
      </dsp:nvSpPr>
      <dsp:spPr>
        <a:xfrm>
          <a:off x="68539" y="195667"/>
          <a:ext cx="652781" cy="65278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l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l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D7EFBAA9-F663-43AA-802D-82705A503E4B}">
      <dsp:nvSpPr>
        <dsp:cNvPr id="0" name=""/>
        <dsp:cNvSpPr/>
      </dsp:nvSpPr>
      <dsp:spPr>
        <a:xfrm>
          <a:off x="769141" y="1044032"/>
          <a:ext cx="7526823" cy="5222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4516" tIns="38100" rIns="38100" bIns="3810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500" kern="1200" dirty="0" smtClean="0"/>
            <a:t>31 проекта по Приоритетна ос 2 „Подкрепа за енергийна ефективност в опорни центрове в периферните райони“;</a:t>
          </a:r>
          <a:endParaRPr lang="bg-BG" sz="1500" kern="1200" dirty="0"/>
        </a:p>
      </dsp:txBody>
      <dsp:txXfrm>
        <a:off x="769141" y="1044032"/>
        <a:ext cx="7526823" cy="522225"/>
      </dsp:txXfrm>
    </dsp:sp>
    <dsp:sp modelId="{881DD565-9E2C-4B17-A05E-E0074C50C306}">
      <dsp:nvSpPr>
        <dsp:cNvPr id="0" name=""/>
        <dsp:cNvSpPr/>
      </dsp:nvSpPr>
      <dsp:spPr>
        <a:xfrm>
          <a:off x="442751" y="978754"/>
          <a:ext cx="652781" cy="65278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l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l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58DB3BF6-7D14-430C-9004-B4841B4A32A9}">
      <dsp:nvSpPr>
        <dsp:cNvPr id="0" name=""/>
        <dsp:cNvSpPr/>
      </dsp:nvSpPr>
      <dsp:spPr>
        <a:xfrm>
          <a:off x="883994" y="1827119"/>
          <a:ext cx="7411970" cy="5222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4516" tIns="38100" rIns="38100" bIns="3810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500" kern="1200" dirty="0" smtClean="0"/>
            <a:t>4 проекта по Приоритетна ос 3 „Регионална образователна инфраструктура“;</a:t>
          </a:r>
          <a:endParaRPr lang="bg-BG" sz="1500" kern="1200" dirty="0"/>
        </a:p>
      </dsp:txBody>
      <dsp:txXfrm>
        <a:off x="883994" y="1827119"/>
        <a:ext cx="7411970" cy="522225"/>
      </dsp:txXfrm>
    </dsp:sp>
    <dsp:sp modelId="{8D72D6E4-FB69-4EAA-8823-CEDB306F9366}">
      <dsp:nvSpPr>
        <dsp:cNvPr id="0" name=""/>
        <dsp:cNvSpPr/>
      </dsp:nvSpPr>
      <dsp:spPr>
        <a:xfrm>
          <a:off x="557603" y="1761841"/>
          <a:ext cx="652781" cy="65278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l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l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D19185FB-ED94-4361-B91B-96E7BA247F3E}">
      <dsp:nvSpPr>
        <dsp:cNvPr id="0" name=""/>
        <dsp:cNvSpPr/>
      </dsp:nvSpPr>
      <dsp:spPr>
        <a:xfrm>
          <a:off x="769141" y="2610206"/>
          <a:ext cx="7526823" cy="5222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4516" tIns="38100" rIns="38100" bIns="3810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500" kern="1200" dirty="0" smtClean="0"/>
            <a:t>1 проект по Приоритетна ос 5 „Регионална социална инфраструктура“;</a:t>
          </a:r>
          <a:endParaRPr lang="bg-BG" sz="1500" kern="1200" dirty="0"/>
        </a:p>
      </dsp:txBody>
      <dsp:txXfrm>
        <a:off x="769141" y="2610206"/>
        <a:ext cx="7526823" cy="522225"/>
      </dsp:txXfrm>
    </dsp:sp>
    <dsp:sp modelId="{C7387DC8-B810-41C5-9AE8-97A9FAF93F64}">
      <dsp:nvSpPr>
        <dsp:cNvPr id="0" name=""/>
        <dsp:cNvSpPr/>
      </dsp:nvSpPr>
      <dsp:spPr>
        <a:xfrm>
          <a:off x="442751" y="2544928"/>
          <a:ext cx="652781" cy="65278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l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l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23A7ED09-CE5C-4C40-AFAB-2CC30EC76669}">
      <dsp:nvSpPr>
        <dsp:cNvPr id="0" name=""/>
        <dsp:cNvSpPr/>
      </dsp:nvSpPr>
      <dsp:spPr>
        <a:xfrm>
          <a:off x="394930" y="3393293"/>
          <a:ext cx="7901034" cy="5222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4516" tIns="38100" rIns="38100" bIns="3810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500" kern="1200" dirty="0" smtClean="0"/>
            <a:t>11 проекта по Приоритетна ос 8 „Техническа помощ“.</a:t>
          </a:r>
          <a:endParaRPr lang="bg-BG" sz="1500" kern="1200" dirty="0"/>
        </a:p>
      </dsp:txBody>
      <dsp:txXfrm>
        <a:off x="394930" y="3393293"/>
        <a:ext cx="7901034" cy="522225"/>
      </dsp:txXfrm>
    </dsp:sp>
    <dsp:sp modelId="{0E546983-D4FD-4DC9-BC9E-8D96CE349BCE}">
      <dsp:nvSpPr>
        <dsp:cNvPr id="0" name=""/>
        <dsp:cNvSpPr/>
      </dsp:nvSpPr>
      <dsp:spPr>
        <a:xfrm>
          <a:off x="68539" y="3328015"/>
          <a:ext cx="652781" cy="65278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l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l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6EB2D7A-2FC1-44A2-B27D-1F757BB0BBC0}" type="datetimeFigureOut">
              <a:rPr lang="bg-BG" altLang="bg-BG"/>
              <a:pPr>
                <a:defRPr/>
              </a:pPr>
              <a:t>30.9.2019 г.</a:t>
            </a:fld>
            <a:endParaRPr lang="bg-BG" altLang="bg-BG"/>
          </a:p>
        </p:txBody>
      </p:sp>
      <p:sp>
        <p:nvSpPr>
          <p:cNvPr id="1434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 noProof="0" smtClean="0"/>
              <a:t>Click to edit Master text styles</a:t>
            </a:r>
          </a:p>
          <a:p>
            <a:pPr lvl="1"/>
            <a:r>
              <a:rPr lang="bg-BG" altLang="bg-BG" noProof="0" smtClean="0"/>
              <a:t>Second level</a:t>
            </a:r>
          </a:p>
          <a:p>
            <a:pPr lvl="2"/>
            <a:r>
              <a:rPr lang="bg-BG" altLang="bg-BG" noProof="0" smtClean="0"/>
              <a:t>Third level</a:t>
            </a:r>
          </a:p>
          <a:p>
            <a:pPr lvl="3"/>
            <a:r>
              <a:rPr lang="bg-BG" altLang="bg-BG" noProof="0" smtClean="0"/>
              <a:t>Fourth level</a:t>
            </a:r>
          </a:p>
          <a:p>
            <a:pPr lvl="4"/>
            <a:r>
              <a:rPr lang="bg-BG" altLang="bg-BG" noProof="0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11CDA85-F518-4501-BAE6-E98C84A21A0C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2294032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bg-BG" altLang="bg-BG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05CAABE6-6D84-4B57-99E9-1D471106230A}" type="slidenum">
              <a:rPr lang="bg-BG" altLang="bg-BG" smtClean="0"/>
              <a:pPr/>
              <a:t>1</a:t>
            </a:fld>
            <a:endParaRPr lang="bg-BG" altLang="bg-BG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spcAft>
                <a:spcPts val="600"/>
              </a:spcAft>
            </a:pPr>
            <a:r>
              <a:rPr lang="bg-BG" altLang="bg-BG" b="1" u="sng" smtClean="0">
                <a:latin typeface="Times New Roman" pitchFamily="18" charset="0"/>
                <a:cs typeface="Times New Roman" pitchFamily="18" charset="0"/>
              </a:rPr>
              <a:t>Слайд 3 - Приоритетни оси:</a:t>
            </a:r>
            <a:endParaRPr lang="bg-BG" altLang="bg-BG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spcAft>
                <a:spcPts val="600"/>
              </a:spcAft>
            </a:pPr>
            <a:r>
              <a:rPr lang="bg-BG" altLang="bg-BG" b="1" u="sng" smtClean="0">
                <a:latin typeface="Times New Roman" pitchFamily="18" charset="0"/>
                <a:cs typeface="Times New Roman" pitchFamily="18" charset="0"/>
              </a:rPr>
              <a:t>Слайд 3 - Приоритетни оси:</a:t>
            </a:r>
            <a:endParaRPr lang="bg-BG" altLang="bg-BG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>
              <a:spcAft>
                <a:spcPts val="600"/>
              </a:spcAft>
            </a:pPr>
            <a:endParaRPr lang="bg-BG" altLang="bg-BG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>
              <a:spcAft>
                <a:spcPts val="600"/>
              </a:spcAft>
            </a:pPr>
            <a:r>
              <a:rPr lang="bg-BG" altLang="bg-BG" b="1" u="sng" smtClean="0">
                <a:latin typeface="Times New Roman" pitchFamily="18" charset="0"/>
                <a:cs typeface="Times New Roman" pitchFamily="18" charset="0"/>
              </a:rPr>
              <a:t>Слайд 3 - Приоритетни оси:</a:t>
            </a:r>
            <a:endParaRPr lang="bg-BG" altLang="bg-BG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>
              <a:spcAft>
                <a:spcPts val="600"/>
              </a:spcAft>
            </a:pPr>
            <a:endParaRPr lang="bg-BG" altLang="bg-BG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>
              <a:spcAft>
                <a:spcPts val="600"/>
              </a:spcAft>
            </a:pPr>
            <a:r>
              <a:rPr lang="bg-BG" altLang="bg-BG" b="1" u="sng" smtClean="0">
                <a:latin typeface="Times New Roman" pitchFamily="18" charset="0"/>
                <a:cs typeface="Times New Roman" pitchFamily="18" charset="0"/>
              </a:rPr>
              <a:t>Слайд 3 - Приоритетни оси:</a:t>
            </a:r>
            <a:endParaRPr lang="bg-BG" altLang="bg-BG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>
              <a:spcAft>
                <a:spcPts val="600"/>
              </a:spcAft>
            </a:pPr>
            <a:endParaRPr lang="bg-BG" altLang="bg-BG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bg-BG" altLang="bg-BG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6955AE23-807D-402B-B27D-6A376CFBE1E6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8890789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13C56-C164-4D82-A17A-73B540960735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799127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61BF4-BF34-467F-8431-713B6F9D5193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871965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114AA-4CB8-4051-B59C-5407FE82B1E0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4154533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0ED334B9-C4AE-4AC4-BD37-BB5B83DA8091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8220218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33BB4-C6F7-457F-8523-D57FD14502DE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381125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94D5F-0659-4694-B1C6-80ADB37E9C0F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627937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D2D80-B8BA-44B8-AC3B-8FAF1A49E88B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041240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B426E-E23A-4D82-A717-2D4C82D76D75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013550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42450-B13A-4C19-AA7C-1F07DA888CCE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531142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en-US" altLang="bg-BG" smtClean="0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EB80C-3F9B-452D-B185-D16A30D7F365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39518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 smtClean="0"/>
              <a:t>Click to edit Master text styles</a:t>
            </a:r>
          </a:p>
          <a:p>
            <a:pPr lvl="1"/>
            <a:r>
              <a:rPr lang="en-US" altLang="bg-BG" smtClean="0"/>
              <a:t>Second level</a:t>
            </a:r>
          </a:p>
          <a:p>
            <a:pPr lvl="2"/>
            <a:r>
              <a:rPr lang="en-US" altLang="bg-BG" smtClean="0"/>
              <a:t>Third level</a:t>
            </a:r>
          </a:p>
          <a:p>
            <a:pPr lvl="3"/>
            <a:r>
              <a:rPr lang="en-US" altLang="bg-BG" smtClean="0"/>
              <a:t>Fourth level</a:t>
            </a:r>
          </a:p>
          <a:p>
            <a:pPr lvl="4"/>
            <a:r>
              <a:rPr lang="en-US" altLang="bg-BG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endParaRPr lang="es-ES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fld id="{B251CDD0-4DFA-49D4-BBF6-8FBBFE40A0FF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endParaRPr lang="en-US" altLang="bg-BG" smtClean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endParaRPr lang="en-US" altLang="bg-BG" smtClean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3" r:id="rId1"/>
    <p:sldLayoutId id="2147484205" r:id="rId2"/>
    <p:sldLayoutId id="2147484214" r:id="rId3"/>
    <p:sldLayoutId id="2147484206" r:id="rId4"/>
    <p:sldLayoutId id="2147484207" r:id="rId5"/>
    <p:sldLayoutId id="2147484208" r:id="rId6"/>
    <p:sldLayoutId id="2147484209" r:id="rId7"/>
    <p:sldLayoutId id="2147484210" r:id="rId8"/>
    <p:sldLayoutId id="2147484215" r:id="rId9"/>
    <p:sldLayoutId id="2147484211" r:id="rId10"/>
    <p:sldLayoutId id="214748421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C2DFFA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C2DFFA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5.jpe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.xml"/><Relationship Id="rId5" Type="http://schemas.openxmlformats.org/officeDocument/2006/relationships/image" Target="../media/image7.png"/><Relationship Id="rId10" Type="http://schemas.microsoft.com/office/2007/relationships/diagramDrawing" Target="../diagrams/drawing1.xml"/><Relationship Id="rId4" Type="http://schemas.openxmlformats.org/officeDocument/2006/relationships/image" Target="../media/image9.png"/><Relationship Id="rId9" Type="http://schemas.openxmlformats.org/officeDocument/2006/relationships/diagramColors" Target="../diagrams/colors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5.jpeg"/><Relationship Id="rId7" Type="http://schemas.openxmlformats.org/officeDocument/2006/relationships/diagramLayout" Target="../diagrams/layou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2.xml"/><Relationship Id="rId5" Type="http://schemas.openxmlformats.org/officeDocument/2006/relationships/image" Target="../media/image7.png"/><Relationship Id="rId10" Type="http://schemas.microsoft.com/office/2007/relationships/diagramDrawing" Target="../diagrams/drawing2.xml"/><Relationship Id="rId4" Type="http://schemas.openxmlformats.org/officeDocument/2006/relationships/image" Target="../media/image9.png"/><Relationship Id="rId9" Type="http://schemas.openxmlformats.org/officeDocument/2006/relationships/diagramColors" Target="../diagrams/colors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image" Target="../media/image5.jpeg"/><Relationship Id="rId7" Type="http://schemas.openxmlformats.org/officeDocument/2006/relationships/diagramLayout" Target="../diagrams/layou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3.xml"/><Relationship Id="rId5" Type="http://schemas.openxmlformats.org/officeDocument/2006/relationships/image" Target="../media/image7.png"/><Relationship Id="rId10" Type="http://schemas.microsoft.com/office/2007/relationships/diagramDrawing" Target="../diagrams/drawing3.xml"/><Relationship Id="rId4" Type="http://schemas.openxmlformats.org/officeDocument/2006/relationships/image" Target="../media/image9.png"/><Relationship Id="rId9" Type="http://schemas.openxmlformats.org/officeDocument/2006/relationships/diagramColors" Target="../diagrams/colors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225425"/>
            <a:ext cx="115252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160338"/>
            <a:ext cx="1177925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5435600" y="6175375"/>
            <a:ext cx="3721100" cy="534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65C8FF"/>
              </a:buClr>
              <a:defRPr/>
            </a:pPr>
            <a:r>
              <a:rPr lang="en-US" altLang="bg-BG" sz="1200" b="1" kern="0" dirty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Sylfaen" pitchFamily="18" charset="0"/>
              </a:rPr>
              <a:t>www.mrrb.government.bg </a:t>
            </a:r>
          </a:p>
          <a:p>
            <a:pPr algn="r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65C8FF"/>
              </a:buClr>
              <a:defRPr/>
            </a:pPr>
            <a:r>
              <a:rPr lang="en-US" altLang="bg-BG" sz="1200" b="1" kern="0" dirty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Sylfaen" pitchFamily="18" charset="0"/>
              </a:rPr>
              <a:t>www.bgregio.eu</a:t>
            </a:r>
          </a:p>
          <a:p>
            <a:pPr algn="r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65C8FF"/>
              </a:buClr>
              <a:defRPr/>
            </a:pPr>
            <a:r>
              <a:rPr lang="en-US" altLang="bg-BG" sz="1200" b="1" kern="0" dirty="0">
                <a:solidFill>
                  <a:srgbClr val="000066"/>
                </a:solidFill>
                <a:latin typeface="Sylfaen" pitchFamily="18" charset="0"/>
              </a:rPr>
              <a:t>oprd@mrrb.government.bg</a:t>
            </a:r>
          </a:p>
        </p:txBody>
      </p:sp>
      <p:sp>
        <p:nvSpPr>
          <p:cNvPr id="5125" name="Rectangle 9"/>
          <p:cNvSpPr>
            <a:spLocks noChangeArrowheads="1"/>
          </p:cNvSpPr>
          <p:nvPr/>
        </p:nvSpPr>
        <p:spPr bwMode="auto">
          <a:xfrm>
            <a:off x="4283075" y="1557338"/>
            <a:ext cx="457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C2DFFA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C2DFFA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r" eaLnBrk="1" hangingPunct="1">
              <a:lnSpc>
                <a:spcPct val="80000"/>
              </a:lnSpc>
              <a:spcBef>
                <a:spcPct val="0"/>
              </a:spcBef>
              <a:buClr>
                <a:srgbClr val="65C8FF"/>
              </a:buClr>
              <a:buSzTx/>
              <a:buFontTx/>
              <a:buNone/>
            </a:pPr>
            <a:r>
              <a:rPr lang="bg-BG" altLang="bg-BG" sz="1200" b="1" i="1">
                <a:solidFill>
                  <a:srgbClr val="000066"/>
                </a:solidFill>
                <a:latin typeface="Sylfaen" pitchFamily="18" charset="0"/>
              </a:rPr>
              <a:t>За едно по-добро място за живеене!</a:t>
            </a:r>
            <a:endParaRPr lang="en-US" altLang="bg-BG" sz="1200" b="1" i="1">
              <a:solidFill>
                <a:srgbClr val="000066"/>
              </a:solidFill>
              <a:latin typeface="Sylfaen" pitchFamily="18" charset="0"/>
            </a:endParaRPr>
          </a:p>
        </p:txBody>
      </p:sp>
      <p:sp>
        <p:nvSpPr>
          <p:cNvPr id="12" name="Rectangle 170"/>
          <p:cNvSpPr>
            <a:spLocks noChangeArrowheads="1"/>
          </p:cNvSpPr>
          <p:nvPr/>
        </p:nvSpPr>
        <p:spPr bwMode="auto">
          <a:xfrm>
            <a:off x="146050" y="4005263"/>
            <a:ext cx="6226175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2DFFA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C2DFFA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buClrTx/>
              <a:buSzTx/>
              <a:buFontTx/>
              <a:buNone/>
              <a:defRPr/>
            </a:pPr>
            <a:endParaRPr lang="en-US" altLang="en-US" sz="2400" b="1" smtClean="0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ylfaen" pitchFamily="18" charset="0"/>
            </a:endParaRPr>
          </a:p>
        </p:txBody>
      </p:sp>
      <p:sp>
        <p:nvSpPr>
          <p:cNvPr id="5127" name="Rectangle 10"/>
          <p:cNvSpPr>
            <a:spLocks noChangeArrowheads="1"/>
          </p:cNvSpPr>
          <p:nvPr/>
        </p:nvSpPr>
        <p:spPr bwMode="auto">
          <a:xfrm>
            <a:off x="179388" y="1557338"/>
            <a:ext cx="457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C2DFFA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C2DFFA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Clr>
                <a:srgbClr val="65C8FF"/>
              </a:buClr>
              <a:buSzTx/>
              <a:buFontTx/>
              <a:buNone/>
            </a:pPr>
            <a:r>
              <a:rPr lang="bg-BG" altLang="bg-BG" sz="1200" b="1" i="1">
                <a:solidFill>
                  <a:srgbClr val="000066"/>
                </a:solidFill>
                <a:latin typeface="Sylfaen" pitchFamily="18" charset="0"/>
              </a:rPr>
              <a:t>Инвестираме във вашето бъдеще!</a:t>
            </a:r>
            <a:endParaRPr lang="en-US" altLang="bg-BG" sz="1200" b="1" i="1">
              <a:solidFill>
                <a:srgbClr val="000066"/>
              </a:solidFill>
              <a:latin typeface="Sylfaen" pitchFamily="18" charset="0"/>
            </a:endParaRPr>
          </a:p>
        </p:txBody>
      </p:sp>
      <p:pic>
        <p:nvPicPr>
          <p:cNvPr id="5128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77800"/>
            <a:ext cx="1487488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70"/>
          <p:cNvSpPr>
            <a:spLocks noChangeArrowheads="1"/>
          </p:cNvSpPr>
          <p:nvPr/>
        </p:nvSpPr>
        <p:spPr bwMode="auto">
          <a:xfrm>
            <a:off x="269875" y="4149725"/>
            <a:ext cx="5437188" cy="1100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C2DFFA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C2DFFA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lang="bg-BG" altLang="en-US" b="1" dirty="0" smtClean="0">
                <a:solidFill>
                  <a:srgbClr val="0F68B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НАПРЕДЪК В ИЗПЪЛНЕНИЕТО НА ОПЕРАТИВНА ПРОГРАМА „РЕГИОНИ В РАСТЕЖ“ </a:t>
            </a:r>
            <a:r>
              <a:rPr lang="en-US" altLang="en-US" b="1" dirty="0" smtClean="0">
                <a:solidFill>
                  <a:srgbClr val="0F68B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bg-BG" altLang="en-US" b="1" dirty="0" smtClean="0">
                <a:solidFill>
                  <a:srgbClr val="0F68B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2014</a:t>
            </a:r>
            <a:r>
              <a:rPr lang="bg-BG" altLang="bg-BG" sz="2800" b="1" dirty="0" smtClean="0">
                <a:solidFill>
                  <a:srgbClr val="02303E"/>
                </a:solidFill>
                <a:latin typeface="Arial Narrow" pitchFamily="34" charset="0"/>
              </a:rPr>
              <a:t> </a:t>
            </a:r>
            <a:r>
              <a:rPr lang="bg-BG" altLang="bg-BG" b="1" dirty="0" smtClean="0">
                <a:solidFill>
                  <a:srgbClr val="0F68B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– </a:t>
            </a:r>
            <a:r>
              <a:rPr lang="bg-BG" altLang="en-US" b="1" dirty="0" smtClean="0">
                <a:solidFill>
                  <a:srgbClr val="0F68B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2020 г.</a:t>
            </a:r>
            <a:endParaRPr lang="es-ES" altLang="en-US" b="1" dirty="0" smtClean="0">
              <a:solidFill>
                <a:srgbClr val="0F68BA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5130" name="Rectangle 2"/>
          <p:cNvSpPr>
            <a:spLocks noChangeArrowheads="1"/>
          </p:cNvSpPr>
          <p:nvPr/>
        </p:nvSpPr>
        <p:spPr bwMode="auto">
          <a:xfrm>
            <a:off x="0" y="5638800"/>
            <a:ext cx="6011863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C2DFFA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C2DFFA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1800" b="1">
                <a:solidFill>
                  <a:srgbClr val="02303E"/>
                </a:solidFill>
                <a:latin typeface="Arial Narrow" pitchFamily="34" charset="0"/>
              </a:rPr>
              <a:t>Съвместно заседание на Регионалния съвет за развитие и Регионалния координационен комитет на Югозападен район</a:t>
            </a:r>
            <a:endParaRPr lang="ru-RU" altLang="bg-BG" sz="1800" b="1">
              <a:solidFill>
                <a:srgbClr val="02303E"/>
              </a:solidFill>
              <a:latin typeface="Arial Narrow" pitchFamily="34" charset="0"/>
            </a:endParaRPr>
          </a:p>
          <a:p>
            <a:pPr algn="ctr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bg-BG" altLang="bg-BG" sz="1800" i="1">
              <a:solidFill>
                <a:srgbClr val="02303E"/>
              </a:solidFill>
              <a:latin typeface="Arial Narrow" pitchFamily="34" charset="0"/>
            </a:endParaRPr>
          </a:p>
          <a:p>
            <a:pPr algn="ctr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1800" b="1">
                <a:solidFill>
                  <a:srgbClr val="02303E"/>
                </a:solidFill>
                <a:latin typeface="Arial Narrow" pitchFamily="34" charset="0"/>
              </a:rPr>
              <a:t>27 юни </a:t>
            </a:r>
            <a:r>
              <a:rPr lang="en-US" altLang="bg-BG" sz="1800" b="1">
                <a:solidFill>
                  <a:srgbClr val="02303E"/>
                </a:solidFill>
                <a:latin typeface="Arial Narrow" pitchFamily="34" charset="0"/>
              </a:rPr>
              <a:t>2019</a:t>
            </a:r>
            <a:r>
              <a:rPr lang="bg-BG" altLang="bg-BG" sz="1800" b="1">
                <a:solidFill>
                  <a:srgbClr val="02303E"/>
                </a:solidFill>
                <a:latin typeface="Arial Narrow" pitchFamily="34" charset="0"/>
              </a:rPr>
              <a:t> г. – 28 юни </a:t>
            </a:r>
            <a:r>
              <a:rPr lang="en-US" altLang="bg-BG" sz="1800" b="1">
                <a:solidFill>
                  <a:srgbClr val="02303E"/>
                </a:solidFill>
                <a:latin typeface="Arial Narrow" pitchFamily="34" charset="0"/>
              </a:rPr>
              <a:t>2019</a:t>
            </a:r>
            <a:r>
              <a:rPr lang="bg-BG" altLang="bg-BG" sz="1800" b="1">
                <a:solidFill>
                  <a:srgbClr val="02303E"/>
                </a:solidFill>
                <a:latin typeface="Arial Narrow" pitchFamily="34" charset="0"/>
              </a:rPr>
              <a:t> г.</a:t>
            </a:r>
            <a:r>
              <a:rPr lang="en-US" altLang="bg-BG" sz="1800" b="1">
                <a:solidFill>
                  <a:srgbClr val="02303E"/>
                </a:solidFill>
                <a:latin typeface="Arial Narrow" pitchFamily="34" charset="0"/>
              </a:rPr>
              <a:t>, </a:t>
            </a:r>
            <a:r>
              <a:rPr lang="bg-BG" altLang="bg-BG" sz="1800" b="1">
                <a:solidFill>
                  <a:srgbClr val="02303E"/>
                </a:solidFill>
                <a:latin typeface="Arial Narrow" pitchFamily="34" charset="0"/>
              </a:rPr>
              <a:t>град Сандански</a:t>
            </a:r>
            <a:endParaRPr lang="en-US" altLang="bg-BG" sz="1800" b="1">
              <a:solidFill>
                <a:srgbClr val="02303E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"/>
          <p:cNvSpPr>
            <a:spLocks noChangeArrowheads="1"/>
          </p:cNvSpPr>
          <p:nvPr/>
        </p:nvSpPr>
        <p:spPr bwMode="auto">
          <a:xfrm>
            <a:off x="4537075" y="1166813"/>
            <a:ext cx="457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C2DFFA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C2DFFA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r" eaLnBrk="1" hangingPunct="1">
              <a:lnSpc>
                <a:spcPct val="80000"/>
              </a:lnSpc>
              <a:spcBef>
                <a:spcPct val="0"/>
              </a:spcBef>
              <a:buClr>
                <a:srgbClr val="65C8FF"/>
              </a:buClr>
              <a:buSzTx/>
              <a:buFontTx/>
              <a:buNone/>
            </a:pPr>
            <a:r>
              <a:rPr lang="bg-BG" altLang="bg-BG" sz="1200" b="1" i="1">
                <a:solidFill>
                  <a:srgbClr val="FFFFFF"/>
                </a:solidFill>
                <a:latin typeface="Sylfaen" pitchFamily="18" charset="0"/>
              </a:rPr>
              <a:t>За едно по-добро място за живеене!</a:t>
            </a:r>
            <a:endParaRPr lang="en-US" altLang="bg-BG" sz="1200" b="1" i="1">
              <a:solidFill>
                <a:srgbClr val="FFFFFF"/>
              </a:solidFill>
              <a:latin typeface="Sylfae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534150"/>
            <a:ext cx="2835275" cy="314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65C8FF"/>
              </a:buClr>
              <a:defRPr/>
            </a:pPr>
            <a:r>
              <a:rPr lang="en-US" altLang="bg-BG" b="1" kern="0" dirty="0">
                <a:solidFill>
                  <a:srgbClr val="000066"/>
                </a:solidFill>
                <a:latin typeface="Sylfaen" pitchFamily="18" charset="0"/>
                <a:cs typeface="Arial" pitchFamily="34" charset="0"/>
              </a:rPr>
              <a:t>oprd@mrrb.government.bg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500563" y="6257925"/>
            <a:ext cx="4572000" cy="4953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80000"/>
              </a:lnSpc>
              <a:buClr>
                <a:srgbClr val="65C8FF"/>
              </a:buClr>
              <a:defRPr/>
            </a:pPr>
            <a:r>
              <a:rPr lang="en-US" altLang="bg-BG" sz="1600" b="1" smtClean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lfaen" pitchFamily="18" charset="0"/>
              </a:rPr>
              <a:t>www.mrrb.government.bg </a:t>
            </a:r>
          </a:p>
          <a:p>
            <a:pPr algn="r" eaLnBrk="1" hangingPunct="1">
              <a:lnSpc>
                <a:spcPct val="80000"/>
              </a:lnSpc>
              <a:buClr>
                <a:srgbClr val="65C8FF"/>
              </a:buClr>
              <a:defRPr/>
            </a:pPr>
            <a:r>
              <a:rPr lang="en-US" altLang="bg-BG" sz="1600" b="1" smtClean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lfaen" pitchFamily="18" charset="0"/>
              </a:rPr>
              <a:t>www.bgregio.eu</a:t>
            </a:r>
            <a:endParaRPr lang="en-US" altLang="bg-BG" sz="1600" b="1" smtClean="0">
              <a:solidFill>
                <a:srgbClr val="000066"/>
              </a:solidFill>
              <a:latin typeface="Sylfaen" pitchFamily="18" charset="0"/>
            </a:endParaRPr>
          </a:p>
        </p:txBody>
      </p:sp>
      <p:pic>
        <p:nvPicPr>
          <p:cNvPr id="614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75" y="836613"/>
            <a:ext cx="7559675" cy="542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900113" y="5013325"/>
            <a:ext cx="80391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q"/>
              <a:defRPr/>
            </a:pPr>
            <a:r>
              <a:rPr lang="bg-BG" sz="1200" dirty="0">
                <a:latin typeface="Arial" panose="020B0604020202020204" pitchFamily="34" charset="0"/>
                <a:cs typeface="Arial" panose="020B0604020202020204" pitchFamily="34" charset="0"/>
              </a:rPr>
              <a:t>Договорени средства (БФП) – 2 595 256 339,75 лв. (86 % от бюджета на програмата).</a:t>
            </a:r>
          </a:p>
          <a:p>
            <a:pPr marL="285750" indent="-285750" algn="just"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q"/>
              <a:defRPr/>
            </a:pPr>
            <a:r>
              <a:rPr lang="bg-BG" sz="1200" dirty="0">
                <a:latin typeface="Arial" panose="020B0604020202020204" pitchFamily="34" charset="0"/>
                <a:cs typeface="Arial" panose="020B0604020202020204" pitchFamily="34" charset="0"/>
              </a:rPr>
              <a:t>Изплатени средства към бенефициенти – 1 350 574 556,62 лв. (45 % от бюджета на програмата).</a:t>
            </a:r>
          </a:p>
          <a:p>
            <a:pPr marL="285750" indent="-285750" algn="just"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q"/>
              <a:defRPr/>
            </a:pPr>
            <a:r>
              <a:rPr lang="bg-BG" sz="1200" dirty="0">
                <a:latin typeface="Arial" panose="020B0604020202020204" pitchFamily="34" charset="0"/>
                <a:cs typeface="Arial" panose="020B0604020202020204" pitchFamily="34" charset="0"/>
              </a:rPr>
              <a:t>Общо сертифицирани разходи (БФП) – 731 954 659,34 лв. (24 % от бюджета на програмата).</a:t>
            </a:r>
          </a:p>
        </p:txBody>
      </p:sp>
      <p:pic>
        <p:nvPicPr>
          <p:cNvPr id="6151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4450"/>
            <a:ext cx="1008062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988" y="44450"/>
            <a:ext cx="1444625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6129338"/>
            <a:ext cx="758825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4450"/>
            <a:ext cx="1008062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4500563" y="6257925"/>
            <a:ext cx="4572000" cy="4953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80000"/>
              </a:lnSpc>
              <a:buClr>
                <a:srgbClr val="65C8FF"/>
              </a:buClr>
              <a:defRPr/>
            </a:pPr>
            <a:r>
              <a:rPr lang="en-US" altLang="bg-BG" sz="1600" b="1" smtClean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lfaen" pitchFamily="18" charset="0"/>
              </a:rPr>
              <a:t>www.mrrb.government.bg </a:t>
            </a:r>
          </a:p>
          <a:p>
            <a:pPr algn="r" eaLnBrk="1" hangingPunct="1">
              <a:lnSpc>
                <a:spcPct val="80000"/>
              </a:lnSpc>
              <a:buClr>
                <a:srgbClr val="65C8FF"/>
              </a:buClr>
              <a:defRPr/>
            </a:pPr>
            <a:r>
              <a:rPr lang="en-US" altLang="bg-BG" sz="1600" b="1" smtClean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lfaen" pitchFamily="18" charset="0"/>
              </a:rPr>
              <a:t>www.bgregio.eu</a:t>
            </a:r>
            <a:endParaRPr lang="en-US" altLang="bg-BG" sz="1600" b="1" smtClean="0">
              <a:solidFill>
                <a:srgbClr val="000066"/>
              </a:solidFill>
              <a:latin typeface="Sylfae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534150"/>
            <a:ext cx="2835275" cy="314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65C8FF"/>
              </a:buClr>
              <a:defRPr/>
            </a:pPr>
            <a:r>
              <a:rPr lang="en-US" altLang="bg-BG" b="1" kern="0" dirty="0">
                <a:solidFill>
                  <a:schemeClr val="tx1">
                    <a:lumMod val="10000"/>
                  </a:schemeClr>
                </a:solidFill>
                <a:latin typeface="Sylfaen" pitchFamily="18" charset="0"/>
                <a:cs typeface="Arial" pitchFamily="34" charset="0"/>
              </a:rPr>
              <a:t>oprd@mrrb.government.bg</a:t>
            </a:r>
          </a:p>
        </p:txBody>
      </p:sp>
      <p:sp>
        <p:nvSpPr>
          <p:cNvPr id="7173" name="Rectangle 10"/>
          <p:cNvSpPr>
            <a:spLocks noChangeArrowheads="1"/>
          </p:cNvSpPr>
          <p:nvPr/>
        </p:nvSpPr>
        <p:spPr bwMode="auto">
          <a:xfrm>
            <a:off x="4537075" y="1166813"/>
            <a:ext cx="457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C2DFFA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C2DFFA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r" eaLnBrk="1" hangingPunct="1">
              <a:lnSpc>
                <a:spcPct val="80000"/>
              </a:lnSpc>
              <a:spcBef>
                <a:spcPct val="0"/>
              </a:spcBef>
              <a:buClr>
                <a:srgbClr val="65C8FF"/>
              </a:buClr>
              <a:buSzTx/>
              <a:buFontTx/>
              <a:buNone/>
            </a:pPr>
            <a:r>
              <a:rPr lang="bg-BG" altLang="bg-BG" sz="1200" b="1" i="1">
                <a:solidFill>
                  <a:srgbClr val="FFFFFF"/>
                </a:solidFill>
                <a:latin typeface="Sylfaen" pitchFamily="18" charset="0"/>
              </a:rPr>
              <a:t>За едно по-добро място за живеене!</a:t>
            </a:r>
            <a:endParaRPr lang="en-US" altLang="bg-BG" sz="1200" b="1" i="1">
              <a:solidFill>
                <a:srgbClr val="FFFFFF"/>
              </a:solidFill>
              <a:latin typeface="Sylfaen" pitchFamily="18" charset="0"/>
            </a:endParaRPr>
          </a:p>
        </p:txBody>
      </p:sp>
      <p:sp>
        <p:nvSpPr>
          <p:cNvPr id="7174" name="Rectangle 8"/>
          <p:cNvSpPr txBox="1">
            <a:spLocks/>
          </p:cNvSpPr>
          <p:nvPr/>
        </p:nvSpPr>
        <p:spPr bwMode="auto">
          <a:xfrm>
            <a:off x="1189038" y="515938"/>
            <a:ext cx="6332537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C2DFFA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C2DFFA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>
              <a:buClrTx/>
              <a:buSzTx/>
              <a:buFontTx/>
              <a:buNone/>
            </a:pPr>
            <a:r>
              <a:rPr lang="ru-RU" altLang="bg-BG" sz="1600" b="1" u="sng">
                <a:latin typeface="Arial" charset="0"/>
              </a:rPr>
              <a:t>ИЗПЪЛНЕНИЕ ПО ПРИОРИТЕТНИ ОСИ СПРЯМО БЮДЖЕТА НА ПРОГРАМАТА</a:t>
            </a:r>
            <a:endParaRPr lang="bg-BG" altLang="bg-BG" sz="1600" b="1" u="sng">
              <a:latin typeface="Arial" charset="0"/>
            </a:endParaRPr>
          </a:p>
        </p:txBody>
      </p:sp>
      <p:pic>
        <p:nvPicPr>
          <p:cNvPr id="7175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6129338"/>
            <a:ext cx="758825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988" y="44450"/>
            <a:ext cx="1444625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3813"/>
            <a:ext cx="9144000" cy="473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4450"/>
            <a:ext cx="1008062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6669088"/>
            <a:ext cx="539750" cy="188912"/>
          </a:xfrm>
          <a:prstGeom prst="rect">
            <a:avLst/>
          </a:prstGeom>
          <a:solidFill>
            <a:schemeClr val="accent5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endParaRPr lang="en-US" altLang="bg-BG" smtClean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43425" y="6286500"/>
            <a:ext cx="4572000" cy="4953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80000"/>
              </a:lnSpc>
              <a:buClr>
                <a:srgbClr val="65C8FF"/>
              </a:buClr>
              <a:defRPr/>
            </a:pPr>
            <a:r>
              <a:rPr lang="en-US" altLang="bg-BG" sz="1600" b="1" smtClean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lfaen" pitchFamily="18" charset="0"/>
              </a:rPr>
              <a:t>www.mrrb.government.bg </a:t>
            </a:r>
          </a:p>
          <a:p>
            <a:pPr algn="r" eaLnBrk="1" hangingPunct="1">
              <a:lnSpc>
                <a:spcPct val="80000"/>
              </a:lnSpc>
              <a:buClr>
                <a:srgbClr val="65C8FF"/>
              </a:buClr>
              <a:defRPr/>
            </a:pPr>
            <a:r>
              <a:rPr lang="en-US" altLang="bg-BG" sz="1600" b="1" smtClean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lfaen" pitchFamily="18" charset="0"/>
              </a:rPr>
              <a:t>www.bgregio.eu</a:t>
            </a:r>
            <a:endParaRPr lang="en-US" altLang="bg-BG" sz="1600" b="1" smtClean="0">
              <a:solidFill>
                <a:srgbClr val="000066"/>
              </a:solidFill>
              <a:latin typeface="Sylfae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534150"/>
            <a:ext cx="2835275" cy="314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65C8FF"/>
              </a:buClr>
              <a:defRPr/>
            </a:pPr>
            <a:r>
              <a:rPr lang="en-US" altLang="bg-BG" b="1" kern="0" dirty="0">
                <a:solidFill>
                  <a:srgbClr val="000066"/>
                </a:solidFill>
                <a:latin typeface="Sylfaen" pitchFamily="18" charset="0"/>
              </a:rPr>
              <a:t>oprd@mrrb.government.bg</a:t>
            </a:r>
          </a:p>
        </p:txBody>
      </p:sp>
      <p:sp>
        <p:nvSpPr>
          <p:cNvPr id="8198" name="Rectangle 10"/>
          <p:cNvSpPr>
            <a:spLocks noChangeArrowheads="1"/>
          </p:cNvSpPr>
          <p:nvPr/>
        </p:nvSpPr>
        <p:spPr bwMode="auto">
          <a:xfrm>
            <a:off x="4537075" y="1166813"/>
            <a:ext cx="457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C2DFFA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C2DFFA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r" eaLnBrk="1" hangingPunct="1">
              <a:lnSpc>
                <a:spcPct val="80000"/>
              </a:lnSpc>
              <a:spcBef>
                <a:spcPct val="0"/>
              </a:spcBef>
              <a:buClr>
                <a:srgbClr val="65C8FF"/>
              </a:buClr>
              <a:buSzTx/>
              <a:buFontTx/>
              <a:buNone/>
            </a:pPr>
            <a:r>
              <a:rPr lang="bg-BG" altLang="bg-BG" sz="1200" b="1" i="1">
                <a:solidFill>
                  <a:srgbClr val="FFFFFF"/>
                </a:solidFill>
                <a:latin typeface="Sylfaen" pitchFamily="18" charset="0"/>
              </a:rPr>
              <a:t>За едно по-добро място за живеене!</a:t>
            </a:r>
            <a:endParaRPr lang="en-US" altLang="bg-BG" sz="1200" b="1" i="1">
              <a:solidFill>
                <a:srgbClr val="FFFFFF"/>
              </a:solidFill>
              <a:latin typeface="Sylfaen" pitchFamily="18" charset="0"/>
            </a:endParaRPr>
          </a:p>
        </p:txBody>
      </p:sp>
      <p:sp>
        <p:nvSpPr>
          <p:cNvPr id="8199" name="Rectangle 8"/>
          <p:cNvSpPr txBox="1">
            <a:spLocks/>
          </p:cNvSpPr>
          <p:nvPr/>
        </p:nvSpPr>
        <p:spPr bwMode="auto">
          <a:xfrm>
            <a:off x="1417638" y="579438"/>
            <a:ext cx="5976937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C2DFFA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C2DFFA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>
              <a:buClrTx/>
              <a:buSzTx/>
              <a:buFontTx/>
              <a:buNone/>
              <a:defRPr/>
            </a:pPr>
            <a:r>
              <a:rPr lang="ru-RU" altLang="bg-BG" sz="1600" b="1" u="sng" dirty="0" smtClean="0">
                <a:solidFill>
                  <a:srgbClr val="000204"/>
                </a:solidFill>
                <a:latin typeface="+mn-lt"/>
              </a:rPr>
              <a:t>ОБЯВЕНИ ПРОЦЕДУРИ ЗА БФП, ОЦЕНКА НА ПРОЕКТИ И СКЛЮЧЕНИ ДОГОВОРИ</a:t>
            </a:r>
            <a:endParaRPr lang="bg-BG" altLang="bg-BG" sz="1600" u="sng" dirty="0" smtClean="0">
              <a:solidFill>
                <a:srgbClr val="000204"/>
              </a:solidFill>
              <a:latin typeface="+mn-lt"/>
            </a:endParaRPr>
          </a:p>
        </p:txBody>
      </p:sp>
      <p:pic>
        <p:nvPicPr>
          <p:cNvPr id="8200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6129338"/>
            <a:ext cx="758825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988" y="44450"/>
            <a:ext cx="1444625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Diagram 3"/>
          <p:cNvGraphicFramePr/>
          <p:nvPr/>
        </p:nvGraphicFramePr>
        <p:xfrm>
          <a:off x="179388" y="1628775"/>
          <a:ext cx="8785226" cy="38884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8203" name="TextBox 18"/>
          <p:cNvSpPr txBox="1">
            <a:spLocks noChangeArrowheads="1"/>
          </p:cNvSpPr>
          <p:nvPr/>
        </p:nvSpPr>
        <p:spPr bwMode="auto">
          <a:xfrm>
            <a:off x="539750" y="1628775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2DFFA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C2DFFA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bg-BG" altLang="bg-BG" sz="18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4450"/>
            <a:ext cx="1008062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4500563" y="6257925"/>
            <a:ext cx="4572000" cy="4953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80000"/>
              </a:lnSpc>
              <a:buClr>
                <a:srgbClr val="65C8FF"/>
              </a:buClr>
              <a:defRPr/>
            </a:pPr>
            <a:r>
              <a:rPr lang="en-US" altLang="bg-BG" sz="1600" b="1" smtClean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lfaen" pitchFamily="18" charset="0"/>
              </a:rPr>
              <a:t>www.mrrb.government.bg </a:t>
            </a:r>
          </a:p>
          <a:p>
            <a:pPr algn="r" eaLnBrk="1" hangingPunct="1">
              <a:lnSpc>
                <a:spcPct val="80000"/>
              </a:lnSpc>
              <a:buClr>
                <a:srgbClr val="65C8FF"/>
              </a:buClr>
              <a:defRPr/>
            </a:pPr>
            <a:r>
              <a:rPr lang="en-US" altLang="bg-BG" sz="1600" b="1" smtClean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lfaen" pitchFamily="18" charset="0"/>
              </a:rPr>
              <a:t>www.bgregio.eu</a:t>
            </a:r>
            <a:endParaRPr lang="en-US" altLang="bg-BG" sz="1600" b="1" smtClean="0">
              <a:solidFill>
                <a:srgbClr val="000066"/>
              </a:solidFill>
              <a:latin typeface="Sylfae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534150"/>
            <a:ext cx="2835275" cy="314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65C8FF"/>
              </a:buClr>
              <a:defRPr/>
            </a:pPr>
            <a:r>
              <a:rPr lang="en-US" altLang="bg-BG" b="1" kern="0" dirty="0">
                <a:solidFill>
                  <a:srgbClr val="000066"/>
                </a:solidFill>
                <a:latin typeface="Sylfaen" pitchFamily="18" charset="0"/>
              </a:rPr>
              <a:t>oprd@mrrb.government.bg</a:t>
            </a:r>
          </a:p>
        </p:txBody>
      </p:sp>
      <p:sp>
        <p:nvSpPr>
          <p:cNvPr id="9221" name="Rectangle 10"/>
          <p:cNvSpPr>
            <a:spLocks noChangeArrowheads="1"/>
          </p:cNvSpPr>
          <p:nvPr/>
        </p:nvSpPr>
        <p:spPr bwMode="auto">
          <a:xfrm>
            <a:off x="4537075" y="1166813"/>
            <a:ext cx="457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C2DFFA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C2DFFA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r" eaLnBrk="1" hangingPunct="1">
              <a:lnSpc>
                <a:spcPct val="80000"/>
              </a:lnSpc>
              <a:spcBef>
                <a:spcPct val="0"/>
              </a:spcBef>
              <a:buClr>
                <a:srgbClr val="65C8FF"/>
              </a:buClr>
              <a:buSzTx/>
              <a:buFontTx/>
              <a:buNone/>
            </a:pPr>
            <a:r>
              <a:rPr lang="bg-BG" altLang="bg-BG" sz="1200" b="1" i="1">
                <a:solidFill>
                  <a:srgbClr val="FFFFFF"/>
                </a:solidFill>
                <a:latin typeface="Sylfaen" pitchFamily="18" charset="0"/>
              </a:rPr>
              <a:t>За едно по-добро място за живеене!</a:t>
            </a:r>
            <a:endParaRPr lang="en-US" altLang="bg-BG" sz="1200" b="1" i="1">
              <a:solidFill>
                <a:srgbClr val="FFFFFF"/>
              </a:solidFill>
              <a:latin typeface="Sylfaen" pitchFamily="18" charset="0"/>
            </a:endParaRPr>
          </a:p>
        </p:txBody>
      </p:sp>
      <p:sp>
        <p:nvSpPr>
          <p:cNvPr id="9222" name="Rectangle 8"/>
          <p:cNvSpPr txBox="1">
            <a:spLocks/>
          </p:cNvSpPr>
          <p:nvPr/>
        </p:nvSpPr>
        <p:spPr bwMode="auto">
          <a:xfrm>
            <a:off x="1433513" y="873125"/>
            <a:ext cx="6403975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C2DFFA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C2DFFA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>
              <a:buClrTx/>
              <a:buSzTx/>
              <a:buFontTx/>
              <a:buNone/>
            </a:pPr>
            <a:endParaRPr lang="bg-BG" altLang="bg-BG" sz="1600" b="1">
              <a:latin typeface="Arial" charset="0"/>
            </a:endParaRPr>
          </a:p>
        </p:txBody>
      </p:sp>
      <p:pic>
        <p:nvPicPr>
          <p:cNvPr id="922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6129338"/>
            <a:ext cx="758825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988" y="44450"/>
            <a:ext cx="1444625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Diagram 2"/>
          <p:cNvGraphicFramePr/>
          <p:nvPr/>
        </p:nvGraphicFramePr>
        <p:xfrm>
          <a:off x="35496" y="980728"/>
          <a:ext cx="9073579" cy="5880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9226" name="TextBox 6"/>
          <p:cNvSpPr txBox="1">
            <a:spLocks noChangeArrowheads="1"/>
          </p:cNvSpPr>
          <p:nvPr/>
        </p:nvSpPr>
        <p:spPr bwMode="auto">
          <a:xfrm>
            <a:off x="1192213" y="996950"/>
            <a:ext cx="63325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C2DFFA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C2DFFA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1600" b="1" u="sng">
                <a:latin typeface="Arial" charset="0"/>
              </a:rPr>
              <a:t>ПРЕДСТОЯЩИ ЗА ОБЯВЯВАНЕ ПРОЦЕДУРИ ДО КРАЯ НА 2019 г.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bg-BG" altLang="bg-BG" sz="1600">
              <a:latin typeface="Arial" charset="0"/>
            </a:endParaRPr>
          </a:p>
        </p:txBody>
      </p:sp>
      <p:sp>
        <p:nvSpPr>
          <p:cNvPr id="9227" name="TextBox 6"/>
          <p:cNvSpPr txBox="1">
            <a:spLocks noChangeArrowheads="1"/>
          </p:cNvSpPr>
          <p:nvPr/>
        </p:nvSpPr>
        <p:spPr bwMode="auto">
          <a:xfrm>
            <a:off x="450850" y="2060575"/>
            <a:ext cx="81375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C2DFFA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C2DFFA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bg-BG" sz="1400" b="1">
                <a:latin typeface="Arial" charset="0"/>
              </a:rPr>
              <a:t>Процедура „BG16RFOP001-2.003 „</a:t>
            </a:r>
            <a:r>
              <a:rPr lang="bg-BG" altLang="bg-BG" sz="1400" b="1">
                <a:latin typeface="Arial" charset="0"/>
              </a:rPr>
              <a:t>Енергийна ефективност в периферните райони </a:t>
            </a:r>
            <a:r>
              <a:rPr lang="en-US" altLang="bg-BG" sz="1400" b="1">
                <a:latin typeface="Arial" charset="0"/>
              </a:rPr>
              <a:t>-</a:t>
            </a:r>
            <a:r>
              <a:rPr lang="bg-BG" altLang="bg-BG" sz="1400" b="1">
                <a:latin typeface="Arial" charset="0"/>
              </a:rPr>
              <a:t> 3</a:t>
            </a:r>
            <a:r>
              <a:rPr lang="ru-RU" altLang="bg-BG" sz="1400" b="1">
                <a:latin typeface="Arial" charset="0"/>
              </a:rPr>
              <a:t>“, </a:t>
            </a:r>
            <a:r>
              <a:rPr lang="bg-BG" altLang="bg-BG" sz="1400" b="1">
                <a:latin typeface="Arial" charset="0"/>
              </a:rPr>
              <a:t>ще</a:t>
            </a:r>
            <a:r>
              <a:rPr lang="en-US" altLang="bg-BG" sz="1400" b="1">
                <a:latin typeface="Arial" charset="0"/>
              </a:rPr>
              <a:t> </a:t>
            </a:r>
            <a:r>
              <a:rPr lang="bg-BG" altLang="bg-BG" sz="1400" b="1">
                <a:latin typeface="Arial" charset="0"/>
              </a:rPr>
              <a:t>бъде обявена през месец ноември 2019 г.</a:t>
            </a:r>
            <a:r>
              <a:rPr lang="ru-RU" altLang="bg-BG" sz="1400" b="1">
                <a:latin typeface="Arial" charset="0"/>
              </a:rPr>
              <a:t>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bg-BG" altLang="bg-BG" sz="1400" b="1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4450"/>
            <a:ext cx="1008062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6669088"/>
            <a:ext cx="539750" cy="188912"/>
          </a:xfrm>
          <a:prstGeom prst="rect">
            <a:avLst/>
          </a:prstGeom>
          <a:solidFill>
            <a:schemeClr val="accent5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endParaRPr lang="en-US" altLang="bg-BG" smtClean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00563" y="6257925"/>
            <a:ext cx="4572000" cy="4953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80000"/>
              </a:lnSpc>
              <a:buClr>
                <a:srgbClr val="65C8FF"/>
              </a:buClr>
              <a:defRPr/>
            </a:pPr>
            <a:r>
              <a:rPr lang="en-US" altLang="bg-BG" sz="1600" b="1" smtClean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lfaen" pitchFamily="18" charset="0"/>
              </a:rPr>
              <a:t>www.mrrb.government.bg </a:t>
            </a:r>
          </a:p>
          <a:p>
            <a:pPr algn="r" eaLnBrk="1" hangingPunct="1">
              <a:lnSpc>
                <a:spcPct val="80000"/>
              </a:lnSpc>
              <a:buClr>
                <a:srgbClr val="65C8FF"/>
              </a:buClr>
              <a:defRPr/>
            </a:pPr>
            <a:r>
              <a:rPr lang="en-US" altLang="bg-BG" sz="1600" b="1" smtClean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lfaen" pitchFamily="18" charset="0"/>
              </a:rPr>
              <a:t>www.bgregio.eu</a:t>
            </a:r>
            <a:endParaRPr lang="en-US" altLang="bg-BG" sz="1600" b="1" smtClean="0">
              <a:solidFill>
                <a:srgbClr val="000066"/>
              </a:solidFill>
              <a:latin typeface="Sylfae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534150"/>
            <a:ext cx="2835275" cy="314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65C8FF"/>
              </a:buClr>
              <a:defRPr/>
            </a:pPr>
            <a:r>
              <a:rPr lang="en-US" altLang="bg-BG" b="1" kern="0" dirty="0">
                <a:solidFill>
                  <a:srgbClr val="000066"/>
                </a:solidFill>
                <a:latin typeface="Sylfaen" pitchFamily="18" charset="0"/>
              </a:rPr>
              <a:t>oprd@mrrb.government.bg</a:t>
            </a:r>
          </a:p>
        </p:txBody>
      </p:sp>
      <p:sp>
        <p:nvSpPr>
          <p:cNvPr id="10246" name="Rectangle 10"/>
          <p:cNvSpPr>
            <a:spLocks noChangeArrowheads="1"/>
          </p:cNvSpPr>
          <p:nvPr/>
        </p:nvSpPr>
        <p:spPr bwMode="auto">
          <a:xfrm>
            <a:off x="4537075" y="1166813"/>
            <a:ext cx="457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C2DFFA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C2DFFA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r" eaLnBrk="1" hangingPunct="1">
              <a:lnSpc>
                <a:spcPct val="80000"/>
              </a:lnSpc>
              <a:spcBef>
                <a:spcPct val="0"/>
              </a:spcBef>
              <a:buClr>
                <a:srgbClr val="65C8FF"/>
              </a:buClr>
              <a:buSzTx/>
              <a:buFontTx/>
              <a:buNone/>
            </a:pPr>
            <a:r>
              <a:rPr lang="bg-BG" altLang="bg-BG" sz="1200" b="1" i="1">
                <a:solidFill>
                  <a:srgbClr val="FFFFFF"/>
                </a:solidFill>
                <a:latin typeface="Sylfaen" pitchFamily="18" charset="0"/>
              </a:rPr>
              <a:t>За едно по-добро място за живеене!</a:t>
            </a:r>
            <a:endParaRPr lang="en-US" altLang="bg-BG" sz="1200" b="1" i="1">
              <a:solidFill>
                <a:srgbClr val="FFFFFF"/>
              </a:solidFill>
              <a:latin typeface="Sylfaen" pitchFamily="18" charset="0"/>
            </a:endParaRPr>
          </a:p>
        </p:txBody>
      </p:sp>
      <p:sp>
        <p:nvSpPr>
          <p:cNvPr id="10247" name="Rectangle 8"/>
          <p:cNvSpPr txBox="1">
            <a:spLocks/>
          </p:cNvSpPr>
          <p:nvPr/>
        </p:nvSpPr>
        <p:spPr bwMode="auto">
          <a:xfrm>
            <a:off x="1427163" y="776288"/>
            <a:ext cx="63373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C2DFFA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C2DFFA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>
              <a:buClrTx/>
              <a:buSzTx/>
              <a:buFontTx/>
              <a:buNone/>
            </a:pPr>
            <a:r>
              <a:rPr lang="ru-RU" altLang="bg-BG" sz="1600" b="1" u="sng">
                <a:latin typeface="Arial" charset="0"/>
              </a:rPr>
              <a:t>ПРОЕКТИ В ПРОЦЕС НА ИЗПЪЛНЕНИЕ</a:t>
            </a:r>
            <a:endParaRPr lang="en-US" altLang="bg-BG" sz="1600" b="1" u="sng">
              <a:latin typeface="Arial" charset="0"/>
            </a:endParaRPr>
          </a:p>
          <a:p>
            <a:pPr algn="ctr">
              <a:buClrTx/>
              <a:buSzTx/>
              <a:buFontTx/>
              <a:buNone/>
            </a:pPr>
            <a:r>
              <a:rPr lang="bg-BG" altLang="bg-BG" sz="1600" b="1" u="sng">
                <a:latin typeface="Arial" charset="0"/>
              </a:rPr>
              <a:t>КЪМ 31.12.2018 Г.</a:t>
            </a:r>
            <a:endParaRPr lang="ru-RU" altLang="bg-BG" sz="1600" b="1" u="sng">
              <a:latin typeface="Arial" charset="0"/>
            </a:endParaRPr>
          </a:p>
        </p:txBody>
      </p:sp>
      <p:pic>
        <p:nvPicPr>
          <p:cNvPr id="10248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6129338"/>
            <a:ext cx="758825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988" y="44450"/>
            <a:ext cx="1444625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12" descr="E:\Grafiki\графика брой проекти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400" y="1940600"/>
            <a:ext cx="7354900" cy="41606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4450"/>
            <a:ext cx="1008062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6669088"/>
            <a:ext cx="539750" cy="188912"/>
          </a:xfrm>
          <a:prstGeom prst="rect">
            <a:avLst/>
          </a:prstGeom>
          <a:solidFill>
            <a:schemeClr val="accent5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endParaRPr lang="en-US" altLang="bg-BG" smtClean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00563" y="6257925"/>
            <a:ext cx="4572000" cy="4953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80000"/>
              </a:lnSpc>
              <a:buClr>
                <a:srgbClr val="65C8FF"/>
              </a:buClr>
              <a:defRPr/>
            </a:pPr>
            <a:r>
              <a:rPr lang="en-US" altLang="bg-BG" sz="1600" b="1" smtClean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lfaen" pitchFamily="18" charset="0"/>
              </a:rPr>
              <a:t>www.mrrb.government.bg </a:t>
            </a:r>
          </a:p>
          <a:p>
            <a:pPr algn="r" eaLnBrk="1" hangingPunct="1">
              <a:lnSpc>
                <a:spcPct val="80000"/>
              </a:lnSpc>
              <a:buClr>
                <a:srgbClr val="65C8FF"/>
              </a:buClr>
              <a:defRPr/>
            </a:pPr>
            <a:r>
              <a:rPr lang="en-US" altLang="bg-BG" sz="1600" b="1" smtClean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lfaen" pitchFamily="18" charset="0"/>
              </a:rPr>
              <a:t>www.bgregio.eu</a:t>
            </a:r>
            <a:endParaRPr lang="en-US" altLang="bg-BG" sz="1600" b="1" smtClean="0">
              <a:solidFill>
                <a:srgbClr val="000066"/>
              </a:solidFill>
              <a:latin typeface="Sylfae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534150"/>
            <a:ext cx="2835275" cy="314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65C8FF"/>
              </a:buClr>
              <a:defRPr/>
            </a:pPr>
            <a:r>
              <a:rPr lang="en-US" altLang="bg-BG" b="1" kern="0" dirty="0">
                <a:solidFill>
                  <a:srgbClr val="000066"/>
                </a:solidFill>
                <a:latin typeface="Sylfaen" pitchFamily="18" charset="0"/>
              </a:rPr>
              <a:t>oprd@mrrb.government.bg</a:t>
            </a:r>
          </a:p>
        </p:txBody>
      </p:sp>
      <p:sp>
        <p:nvSpPr>
          <p:cNvPr id="11270" name="Rectangle 10"/>
          <p:cNvSpPr>
            <a:spLocks noChangeArrowheads="1"/>
          </p:cNvSpPr>
          <p:nvPr/>
        </p:nvSpPr>
        <p:spPr bwMode="auto">
          <a:xfrm>
            <a:off x="4537075" y="1166813"/>
            <a:ext cx="457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C2DFFA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C2DFFA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r" eaLnBrk="1" hangingPunct="1">
              <a:lnSpc>
                <a:spcPct val="80000"/>
              </a:lnSpc>
              <a:spcBef>
                <a:spcPct val="0"/>
              </a:spcBef>
              <a:buClr>
                <a:srgbClr val="65C8FF"/>
              </a:buClr>
              <a:buSzTx/>
              <a:buFontTx/>
              <a:buNone/>
            </a:pPr>
            <a:r>
              <a:rPr lang="bg-BG" altLang="bg-BG" sz="1200" b="1" i="1">
                <a:solidFill>
                  <a:srgbClr val="FFFFFF"/>
                </a:solidFill>
                <a:latin typeface="Sylfaen" pitchFamily="18" charset="0"/>
              </a:rPr>
              <a:t>За едно по-добро място за живеене!</a:t>
            </a:r>
            <a:endParaRPr lang="en-US" altLang="bg-BG" sz="1200" b="1" i="1">
              <a:solidFill>
                <a:srgbClr val="FFFFFF"/>
              </a:solidFill>
              <a:latin typeface="Sylfaen" pitchFamily="18" charset="0"/>
            </a:endParaRPr>
          </a:p>
        </p:txBody>
      </p:sp>
      <p:sp>
        <p:nvSpPr>
          <p:cNvPr id="11271" name="Rectangle 8"/>
          <p:cNvSpPr txBox="1">
            <a:spLocks/>
          </p:cNvSpPr>
          <p:nvPr/>
        </p:nvSpPr>
        <p:spPr bwMode="auto">
          <a:xfrm>
            <a:off x="1530350" y="579438"/>
            <a:ext cx="597852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C2DFFA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C2DFFA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>
              <a:buClrTx/>
              <a:buSzTx/>
              <a:buFontTx/>
              <a:buNone/>
            </a:pPr>
            <a:r>
              <a:rPr lang="bg-BG" altLang="bg-BG" sz="1800" b="1" u="sng">
                <a:latin typeface="Arial" charset="0"/>
              </a:rPr>
              <a:t>ПРИКЛЮЧИЛИ ПРОЕКТИ </a:t>
            </a:r>
          </a:p>
        </p:txBody>
      </p:sp>
      <p:pic>
        <p:nvPicPr>
          <p:cNvPr id="11272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6129338"/>
            <a:ext cx="758825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988" y="44450"/>
            <a:ext cx="1444625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Box 2"/>
          <p:cNvSpPr txBox="1">
            <a:spLocks noChangeArrowheads="1"/>
          </p:cNvSpPr>
          <p:nvPr/>
        </p:nvSpPr>
        <p:spPr bwMode="auto">
          <a:xfrm>
            <a:off x="971550" y="1538288"/>
            <a:ext cx="76660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C2DFFA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C2DFFA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1600" b="1">
                <a:latin typeface="Arial" charset="0"/>
              </a:rPr>
              <a:t>Към момента са приключили </a:t>
            </a:r>
            <a:r>
              <a:rPr lang="en-US" altLang="bg-BG" sz="1600" b="1">
                <a:latin typeface="Arial" charset="0"/>
              </a:rPr>
              <a:t>52</a:t>
            </a:r>
            <a:r>
              <a:rPr lang="bg-BG" altLang="bg-BG" sz="1600" b="1">
                <a:latin typeface="Arial" charset="0"/>
              </a:rPr>
              <a:t> проекта на стойност 29 370 483,25 евро. </a:t>
            </a:r>
            <a:endParaRPr lang="bg-BG" altLang="bg-BG" sz="1600">
              <a:latin typeface="Arial" charset="0"/>
            </a:endParaRPr>
          </a:p>
        </p:txBody>
      </p:sp>
      <p:graphicFrame>
        <p:nvGraphicFramePr>
          <p:cNvPr id="33" name="Diagram 32"/>
          <p:cNvGraphicFramePr/>
          <p:nvPr/>
        </p:nvGraphicFramePr>
        <p:xfrm>
          <a:off x="539552" y="1988840"/>
          <a:ext cx="8352928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4450"/>
            <a:ext cx="1008062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4500563" y="6257925"/>
            <a:ext cx="4572000" cy="4953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80000"/>
              </a:lnSpc>
              <a:buClr>
                <a:srgbClr val="65C8FF"/>
              </a:buClr>
              <a:defRPr/>
            </a:pPr>
            <a:r>
              <a:rPr lang="en-US" altLang="bg-BG" sz="1600" b="1" smtClean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lfaen" pitchFamily="18" charset="0"/>
              </a:rPr>
              <a:t>www.mrrb.government.bg </a:t>
            </a:r>
          </a:p>
          <a:p>
            <a:pPr algn="r" eaLnBrk="1" hangingPunct="1">
              <a:lnSpc>
                <a:spcPct val="80000"/>
              </a:lnSpc>
              <a:buClr>
                <a:srgbClr val="65C8FF"/>
              </a:buClr>
              <a:defRPr/>
            </a:pPr>
            <a:r>
              <a:rPr lang="en-US" altLang="bg-BG" sz="1600" b="1" smtClean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lfaen" pitchFamily="18" charset="0"/>
              </a:rPr>
              <a:t>www.bgregio.eu</a:t>
            </a:r>
            <a:endParaRPr lang="en-US" altLang="bg-BG" sz="1600" b="1" smtClean="0">
              <a:solidFill>
                <a:srgbClr val="000066"/>
              </a:solidFill>
              <a:latin typeface="Sylfae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534150"/>
            <a:ext cx="2835275" cy="314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65C8FF"/>
              </a:buClr>
              <a:defRPr/>
            </a:pPr>
            <a:r>
              <a:rPr lang="en-US" altLang="bg-BG" b="1" kern="0" dirty="0">
                <a:solidFill>
                  <a:srgbClr val="000066"/>
                </a:solidFill>
                <a:latin typeface="Sylfaen" pitchFamily="18" charset="0"/>
              </a:rPr>
              <a:t>oprd@mrrb.government.bg</a:t>
            </a:r>
          </a:p>
        </p:txBody>
      </p:sp>
      <p:sp>
        <p:nvSpPr>
          <p:cNvPr id="12293" name="Rectangle 10"/>
          <p:cNvSpPr>
            <a:spLocks noChangeArrowheads="1"/>
          </p:cNvSpPr>
          <p:nvPr/>
        </p:nvSpPr>
        <p:spPr bwMode="auto">
          <a:xfrm>
            <a:off x="4537075" y="1166813"/>
            <a:ext cx="457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C2DFFA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C2DFFA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r" eaLnBrk="1" hangingPunct="1">
              <a:lnSpc>
                <a:spcPct val="80000"/>
              </a:lnSpc>
              <a:spcBef>
                <a:spcPct val="0"/>
              </a:spcBef>
              <a:buClr>
                <a:srgbClr val="65C8FF"/>
              </a:buClr>
              <a:buSzTx/>
              <a:buFontTx/>
              <a:buNone/>
            </a:pPr>
            <a:r>
              <a:rPr lang="bg-BG" altLang="bg-BG" sz="1200" b="1" i="1">
                <a:solidFill>
                  <a:srgbClr val="FFFFFF"/>
                </a:solidFill>
                <a:latin typeface="Sylfaen" pitchFamily="18" charset="0"/>
              </a:rPr>
              <a:t>За едно по-добро място за живеене!</a:t>
            </a:r>
            <a:endParaRPr lang="en-US" altLang="bg-BG" sz="1200" b="1" i="1">
              <a:solidFill>
                <a:srgbClr val="FFFFFF"/>
              </a:solidFill>
              <a:latin typeface="Sylfaen" pitchFamily="18" charset="0"/>
            </a:endParaRPr>
          </a:p>
        </p:txBody>
      </p:sp>
      <p:sp>
        <p:nvSpPr>
          <p:cNvPr id="12294" name="Rectangle 8"/>
          <p:cNvSpPr txBox="1">
            <a:spLocks/>
          </p:cNvSpPr>
          <p:nvPr/>
        </p:nvSpPr>
        <p:spPr bwMode="auto">
          <a:xfrm>
            <a:off x="1319213" y="765175"/>
            <a:ext cx="5976937" cy="4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C2DFFA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C2DFFA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>
              <a:buClrTx/>
              <a:buSzTx/>
              <a:buFontTx/>
              <a:buNone/>
            </a:pPr>
            <a:r>
              <a:rPr lang="ru-RU" altLang="bg-BG" sz="1600" b="1" u="sng">
                <a:latin typeface="Arial" charset="0"/>
              </a:rPr>
              <a:t>ИЗПЪЛНЕНИЕ НА ЕТАПНИТЕ ЦЕЛИ</a:t>
            </a:r>
          </a:p>
        </p:txBody>
      </p:sp>
      <p:pic>
        <p:nvPicPr>
          <p:cNvPr id="12295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6129338"/>
            <a:ext cx="758825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988" y="44450"/>
            <a:ext cx="1444625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7950" y="1289050"/>
          <a:ext cx="9001125" cy="4841876"/>
        </p:xfrm>
        <a:graphic>
          <a:graphicData uri="http://schemas.openxmlformats.org/drawingml/2006/table">
            <a:tbl>
              <a:tblPr/>
              <a:tblGrid>
                <a:gridCol w="4680585"/>
                <a:gridCol w="1440180"/>
                <a:gridCol w="1008126"/>
                <a:gridCol w="1008126"/>
                <a:gridCol w="864108"/>
              </a:tblGrid>
              <a:tr h="295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Индикатори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Тип инфраструктура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Етапна цел </a:t>
                      </a:r>
                      <a:br>
                        <a:rPr kumimoji="0" lang="bg-BG" altLang="bg-BG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bg-BG" altLang="bg-BG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2018 г.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Постигната стойност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% на постигане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</a:tr>
              <a:tr h="295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Понижаване на годишното потребление на първична енергия от обществените сгради (</a:t>
                      </a:r>
                      <a:r>
                        <a:rPr kumimoji="0" lang="bg-BG" altLang="bg-BG" sz="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kWh</a:t>
                      </a:r>
                      <a:r>
                        <a:rPr kumimoji="0" lang="bg-BG" altLang="bg-BG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/година)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Енергийна ефективност 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3 986 051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5 602 917,92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140,6%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</a:tr>
              <a:tr h="3111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Капацитет на подпомогнатата инфраструктура, предназначена за грижи за децата или образование 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Образователна инфраструктура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14 395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31 408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218,2%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</a:tr>
              <a:tr h="1762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Незастроени площи, създадени или рехабилитирани в градските райони (кв. м)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Градска среда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598 728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1 107 131,22 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184</a:t>
                      </a: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%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</a:tr>
              <a:tr h="2857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Обществени или търговски сгради, построени или обновени в градските райони (кв. м)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Култ. и спортна инфраструктура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4 060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0,00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0,0%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</a:tr>
              <a:tr h="155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Рехабилитирани жилища в градските райони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Соц. жилища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52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183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351,9%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</a:tr>
              <a:tr h="279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Население, ползващо подобрени социални услуги (лица)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Социална инфраструктура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2 753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0,0%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</a:tr>
              <a:tr h="155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Сертифицирани средства (евро)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173 352 614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225 638 770,97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130,2%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</a:tr>
              <a:tr h="295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Понижаване на годишното потребление на първична енергия от обществените сгради (kWh/година)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Енергийна ефективност 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5 140 348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28 368 373,26 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551</a:t>
                      </a: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%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</a:tr>
              <a:tr h="155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Сертифицирани средства (евро)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11 923 488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38 022 297,45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318,9%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</a:tr>
              <a:tr h="3111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Капацитет на подпомогнатата инфраструктура, предназначена за грижи за децата или образование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Образователна инфраструктура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6 304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13 808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219,0%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</a:tr>
              <a:tr h="155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Сертифицирани средства (евро)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17 431 228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21 972 736,82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126,1%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</a:tr>
              <a:tr h="295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Одобряване на голям проект със започване на строителните работи и доставките за някои от инвестициите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Здравна инфраструктура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100,0%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</a:tr>
              <a:tr h="155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Закупени съвременни санитарни превозни средства 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НП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</a:tr>
              <a:tr h="155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Сертифицирани средства (евро)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3 929 074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6 911 204,72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175,9%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</a:tr>
              <a:tr h="295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Брой подкрепени обекти на социалната инфраструктура в процес на деинституционализация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Социална инфраструктура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112,5%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</a:tr>
              <a:tr h="155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Сертифицирани средства (евро)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7 170 933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1 762 473,86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24,6%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</a:tr>
              <a:tr h="3667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Създаване на финансов инструмент за развитие на туризма. Разработен механизъм за съчетаване на подкрепата чрез ФИ и безвъзмездни средства. 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Туристическа инфраструктура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100,0%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</a:tr>
              <a:tr h="155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Сертифицирани средства (евро)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4 735 526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12 594 678,48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266,0%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</a:tr>
              <a:tr h="234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Обща дължина на реконструирани или модернизирани пътища (километри)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Пътна инфраструктура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38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37,37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98,3%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FC"/>
                    </a:solidFill>
                  </a:tcPr>
                </a:tc>
              </a:tr>
              <a:tr h="155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Сертифицирани средства (евро)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23193" marR="23193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27 428 296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55 024 849,40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C2DFFA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31629"/>
                          </a:solidFill>
                          <a:effectLst/>
                          <a:latin typeface="Arial" charset="0"/>
                          <a:cs typeface="Arial" charset="0"/>
                        </a:rPr>
                        <a:t>200,6%</a:t>
                      </a:r>
                    </a:p>
                  </a:txBody>
                  <a:tcPr marL="23193" marR="2319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F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4450"/>
            <a:ext cx="1008062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6669088"/>
            <a:ext cx="539750" cy="188912"/>
          </a:xfrm>
          <a:prstGeom prst="rect">
            <a:avLst/>
          </a:prstGeom>
          <a:solidFill>
            <a:schemeClr val="accent5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endParaRPr lang="en-US" altLang="bg-BG" smtClean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00563" y="6257925"/>
            <a:ext cx="4572000" cy="4953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80000"/>
              </a:lnSpc>
              <a:buClr>
                <a:srgbClr val="65C8FF"/>
              </a:buClr>
              <a:defRPr/>
            </a:pPr>
            <a:r>
              <a:rPr lang="en-US" altLang="bg-BG" sz="1600" b="1" smtClean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lfaen" pitchFamily="18" charset="0"/>
              </a:rPr>
              <a:t>www.mrrb.government.bg </a:t>
            </a:r>
          </a:p>
          <a:p>
            <a:pPr algn="r" eaLnBrk="1" hangingPunct="1">
              <a:lnSpc>
                <a:spcPct val="80000"/>
              </a:lnSpc>
              <a:buClr>
                <a:srgbClr val="65C8FF"/>
              </a:buClr>
              <a:defRPr/>
            </a:pPr>
            <a:r>
              <a:rPr lang="en-US" altLang="bg-BG" sz="1600" b="1" smtClean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lfaen" pitchFamily="18" charset="0"/>
              </a:rPr>
              <a:t>www.bgregio.eu</a:t>
            </a:r>
            <a:endParaRPr lang="en-US" altLang="bg-BG" sz="1600" b="1" smtClean="0">
              <a:solidFill>
                <a:srgbClr val="000066"/>
              </a:solidFill>
              <a:latin typeface="Sylfae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534150"/>
            <a:ext cx="2835275" cy="314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65C8FF"/>
              </a:buClr>
              <a:defRPr/>
            </a:pPr>
            <a:r>
              <a:rPr lang="en-US" altLang="bg-BG" b="1" kern="0" dirty="0">
                <a:solidFill>
                  <a:srgbClr val="000066"/>
                </a:solidFill>
                <a:latin typeface="Sylfaen" pitchFamily="18" charset="0"/>
              </a:rPr>
              <a:t>oprd@mrrb.government.bg</a:t>
            </a:r>
          </a:p>
        </p:txBody>
      </p:sp>
      <p:sp>
        <p:nvSpPr>
          <p:cNvPr id="13318" name="Rectangle 10"/>
          <p:cNvSpPr>
            <a:spLocks noChangeArrowheads="1"/>
          </p:cNvSpPr>
          <p:nvPr/>
        </p:nvSpPr>
        <p:spPr bwMode="auto">
          <a:xfrm>
            <a:off x="4537075" y="1166813"/>
            <a:ext cx="457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C2DFFA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C2DFFA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r" eaLnBrk="1" hangingPunct="1">
              <a:lnSpc>
                <a:spcPct val="80000"/>
              </a:lnSpc>
              <a:spcBef>
                <a:spcPct val="0"/>
              </a:spcBef>
              <a:buClr>
                <a:srgbClr val="65C8FF"/>
              </a:buClr>
              <a:buSzTx/>
              <a:buFontTx/>
              <a:buNone/>
            </a:pPr>
            <a:r>
              <a:rPr lang="bg-BG" altLang="bg-BG" sz="1200" b="1" i="1">
                <a:solidFill>
                  <a:srgbClr val="FFFFFF"/>
                </a:solidFill>
                <a:latin typeface="Sylfaen" pitchFamily="18" charset="0"/>
              </a:rPr>
              <a:t>За едно по-добро място за живеене!</a:t>
            </a:r>
            <a:endParaRPr lang="en-US" altLang="bg-BG" sz="1200" b="1" i="1">
              <a:solidFill>
                <a:srgbClr val="FFFFFF"/>
              </a:solidFill>
              <a:latin typeface="Sylfae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42988" y="1844675"/>
            <a:ext cx="7273925" cy="393030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bg-BG" altLang="bg-BG" sz="2000" b="1" dirty="0" smtClean="0">
                <a:latin typeface="Arial Narrow" pitchFamily="34" charset="0"/>
              </a:rPr>
              <a:t>МИНИСТЕРСТВО НА РЕГИОНАЛНОТО РАЗВИТИЕ И </a:t>
            </a:r>
            <a:endParaRPr lang="en-US" altLang="bg-BG" sz="2000" b="1" dirty="0" smtClean="0">
              <a:latin typeface="Arial Narrow" pitchFamily="34" charset="0"/>
            </a:endParaRPr>
          </a:p>
          <a:p>
            <a:pPr algn="ctr" eaLnBrk="1" hangingPunct="1">
              <a:defRPr/>
            </a:pPr>
            <a:r>
              <a:rPr lang="bg-BG" altLang="bg-BG" sz="2000" b="1" dirty="0" smtClean="0">
                <a:latin typeface="Arial Narrow" pitchFamily="34" charset="0"/>
              </a:rPr>
              <a:t>БЛАГОУСТРОЙСТВОТО</a:t>
            </a:r>
          </a:p>
          <a:p>
            <a:pPr algn="ctr" eaLnBrk="1" hangingPunct="1">
              <a:lnSpc>
                <a:spcPct val="70000"/>
              </a:lnSpc>
              <a:defRPr/>
            </a:pPr>
            <a:endParaRPr lang="bg-BG" altLang="bg-BG" sz="2000" b="1" dirty="0" smtClean="0">
              <a:latin typeface="Arial Narrow" pitchFamily="34" charset="0"/>
            </a:endParaRPr>
          </a:p>
          <a:p>
            <a:pPr algn="ctr" eaLnBrk="1" hangingPunct="1">
              <a:lnSpc>
                <a:spcPct val="70000"/>
              </a:lnSpc>
              <a:defRPr/>
            </a:pPr>
            <a:endParaRPr lang="bg-BG" altLang="bg-BG" sz="2000" b="1" dirty="0" smtClean="0">
              <a:latin typeface="Arial Narrow" pitchFamily="34" charset="0"/>
            </a:endParaRPr>
          </a:p>
          <a:p>
            <a:pPr algn="ctr" eaLnBrk="1" hangingPunct="1">
              <a:lnSpc>
                <a:spcPct val="70000"/>
              </a:lnSpc>
              <a:defRPr/>
            </a:pPr>
            <a:endParaRPr lang="bg-BG" altLang="bg-BG" sz="2000" b="1" dirty="0" smtClean="0">
              <a:latin typeface="Arial Narrow" pitchFamily="34" charset="0"/>
            </a:endParaRPr>
          </a:p>
          <a:p>
            <a:pPr algn="ctr" eaLnBrk="1" hangingPunct="1">
              <a:lnSpc>
                <a:spcPct val="70000"/>
              </a:lnSpc>
              <a:defRPr/>
            </a:pPr>
            <a:endParaRPr lang="bg-BG" altLang="bg-BG" sz="2000" b="1" dirty="0" smtClean="0">
              <a:latin typeface="Arial Narrow" pitchFamily="34" charset="0"/>
            </a:endParaRPr>
          </a:p>
          <a:p>
            <a:pPr algn="ctr" eaLnBrk="1" hangingPunct="1">
              <a:lnSpc>
                <a:spcPct val="70000"/>
              </a:lnSpc>
              <a:defRPr/>
            </a:pPr>
            <a:endParaRPr lang="bg-BG" altLang="bg-BG" sz="2000" b="1" dirty="0" smtClean="0">
              <a:latin typeface="Arial Narrow" pitchFamily="34" charset="0"/>
            </a:endParaRPr>
          </a:p>
          <a:p>
            <a:pPr algn="ctr" eaLnBrk="1" hangingPunct="1">
              <a:lnSpc>
                <a:spcPct val="70000"/>
              </a:lnSpc>
              <a:defRPr/>
            </a:pPr>
            <a:r>
              <a:rPr lang="bg-BG" altLang="bg-BG" sz="2000" b="1" dirty="0" smtClean="0">
                <a:latin typeface="Arial Narrow" pitchFamily="34" charset="0"/>
              </a:rPr>
              <a:t>БЛАГОДАРЯ</a:t>
            </a:r>
            <a:r>
              <a:rPr lang="en-US" altLang="bg-BG" sz="2000" b="1" dirty="0" smtClean="0">
                <a:latin typeface="Arial Narrow" pitchFamily="34" charset="0"/>
              </a:rPr>
              <a:t> </a:t>
            </a:r>
            <a:r>
              <a:rPr lang="bg-BG" altLang="bg-BG" sz="2000" b="1" dirty="0" smtClean="0">
                <a:latin typeface="Arial Narrow" pitchFamily="34" charset="0"/>
              </a:rPr>
              <a:t>ЗА ВНИМАНИЕТО!</a:t>
            </a:r>
          </a:p>
          <a:p>
            <a:pPr algn="ctr" eaLnBrk="1" hangingPunct="1">
              <a:lnSpc>
                <a:spcPct val="70000"/>
              </a:lnSpc>
              <a:defRPr/>
            </a:pPr>
            <a:endParaRPr lang="bg-BG" altLang="bg-BG" sz="2000" b="1" dirty="0" smtClean="0">
              <a:latin typeface="Arial Narrow" pitchFamily="34" charset="0"/>
            </a:endParaRPr>
          </a:p>
          <a:p>
            <a:pPr algn="ctr" eaLnBrk="1" hangingPunct="1">
              <a:lnSpc>
                <a:spcPct val="80000"/>
              </a:lnSpc>
              <a:defRPr/>
            </a:pPr>
            <a:endParaRPr lang="ru-RU" altLang="bg-BG" sz="2000" b="1" dirty="0" smtClean="0">
              <a:latin typeface="Arial Narrow" pitchFamily="34" charset="0"/>
            </a:endParaRPr>
          </a:p>
          <a:p>
            <a:pPr algn="ctr" eaLnBrk="1" hangingPunct="1">
              <a:lnSpc>
                <a:spcPct val="80000"/>
              </a:lnSpc>
              <a:defRPr/>
            </a:pPr>
            <a:endParaRPr lang="ru-RU" altLang="bg-BG" sz="2000" b="1" dirty="0" smtClean="0">
              <a:latin typeface="Arial Narrow" pitchFamily="34" charset="0"/>
            </a:endParaRPr>
          </a:p>
          <a:p>
            <a:pPr algn="ctr" eaLnBrk="1" hangingPunct="1">
              <a:lnSpc>
                <a:spcPct val="80000"/>
              </a:lnSpc>
              <a:defRPr/>
            </a:pPr>
            <a:endParaRPr lang="ru-RU" altLang="bg-BG" sz="2000" b="1" noProof="1" smtClean="0">
              <a:latin typeface="Arial Narrow" pitchFamily="34" charset="0"/>
            </a:endParaRPr>
          </a:p>
          <a:p>
            <a:pPr algn="ctr"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bg-BG" altLang="bg-BG" sz="1600" b="1" dirty="0" smtClean="0">
                <a:latin typeface="Arial Narrow" pitchFamily="34" charset="0"/>
              </a:rPr>
              <a:t>ГЛАВНА ДИРЕКЦИЯ</a:t>
            </a:r>
          </a:p>
          <a:p>
            <a:pPr algn="ctr"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bg-BG" altLang="bg-BG" sz="1600" b="1" dirty="0" smtClean="0">
                <a:latin typeface="Arial Narrow" pitchFamily="34" charset="0"/>
              </a:rPr>
              <a:t>„СТРАТЕГИЧЕСКО ПЛАНИРАНЕ И ПРОГРАМИ ЗА РЕГИОНАЛНО РАЗВИТИЕ“</a:t>
            </a:r>
          </a:p>
          <a:p>
            <a:pPr algn="ctr"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bg-BG" altLang="bg-BG" sz="1600" b="1" dirty="0" smtClean="0">
              <a:latin typeface="Arial Narrow" pitchFamily="34" charset="0"/>
            </a:endParaRPr>
          </a:p>
        </p:txBody>
      </p:sp>
      <p:pic>
        <p:nvPicPr>
          <p:cNvPr id="13322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6129338"/>
            <a:ext cx="758825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988" y="44450"/>
            <a:ext cx="1444625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27">
      <a:dk1>
        <a:srgbClr val="031629"/>
      </a:dk1>
      <a:lt1>
        <a:sysClr val="window" lastClr="FFFFFF"/>
      </a:lt1>
      <a:dk2>
        <a:srgbClr val="04617B"/>
      </a:dk2>
      <a:lt2>
        <a:srgbClr val="DBF5F9"/>
      </a:lt2>
      <a:accent1>
        <a:srgbClr val="9BCBF7"/>
      </a:accent1>
      <a:accent2>
        <a:srgbClr val="009DD9"/>
      </a:accent2>
      <a:accent3>
        <a:srgbClr val="C2DFFA"/>
      </a:accent3>
      <a:accent4>
        <a:srgbClr val="10CF9B"/>
      </a:accent4>
      <a:accent5>
        <a:srgbClr val="FFFFFF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27">
    <a:dk1>
      <a:srgbClr val="031629"/>
    </a:dk1>
    <a:lt1>
      <a:sysClr val="window" lastClr="FFFFFF"/>
    </a:lt1>
    <a:dk2>
      <a:srgbClr val="04617B"/>
    </a:dk2>
    <a:lt2>
      <a:srgbClr val="DBF5F9"/>
    </a:lt2>
    <a:accent1>
      <a:srgbClr val="9BCBF7"/>
    </a:accent1>
    <a:accent2>
      <a:srgbClr val="009DD9"/>
    </a:accent2>
    <a:accent3>
      <a:srgbClr val="C2DFFA"/>
    </a:accent3>
    <a:accent4>
      <a:srgbClr val="10CF9B"/>
    </a:accent4>
    <a:accent5>
      <a:srgbClr val="FFFFFF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Custom 27">
    <a:dk1>
      <a:srgbClr val="031629"/>
    </a:dk1>
    <a:lt1>
      <a:sysClr val="window" lastClr="FFFFFF"/>
    </a:lt1>
    <a:dk2>
      <a:srgbClr val="04617B"/>
    </a:dk2>
    <a:lt2>
      <a:srgbClr val="DBF5F9"/>
    </a:lt2>
    <a:accent1>
      <a:srgbClr val="9BCBF7"/>
    </a:accent1>
    <a:accent2>
      <a:srgbClr val="009DD9"/>
    </a:accent2>
    <a:accent3>
      <a:srgbClr val="C2DFFA"/>
    </a:accent3>
    <a:accent4>
      <a:srgbClr val="10CF9B"/>
    </a:accent4>
    <a:accent5>
      <a:srgbClr val="FFFFFF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10192</TotalTime>
  <Words>875</Words>
  <Application>Microsoft Office PowerPoint</Application>
  <PresentationFormat>On-screen Show (4:3)</PresentationFormat>
  <Paragraphs>188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Calibri</vt:lpstr>
      <vt:lpstr>Constantia</vt:lpstr>
      <vt:lpstr>Wingdings 2</vt:lpstr>
      <vt:lpstr>Sylfaen</vt:lpstr>
      <vt:lpstr>Arial Narrow</vt:lpstr>
      <vt:lpstr>Wingdings</vt:lpstr>
      <vt:lpstr>Times New Roman</vt:lpstr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Katya Vassileva</cp:lastModifiedBy>
  <cp:revision>1473</cp:revision>
  <cp:lastPrinted>2019-06-21T13:00:13Z</cp:lastPrinted>
  <dcterms:created xsi:type="dcterms:W3CDTF">2010-05-23T14:28:12Z</dcterms:created>
  <dcterms:modified xsi:type="dcterms:W3CDTF">2019-09-30T07:27:04Z</dcterms:modified>
</cp:coreProperties>
</file>